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8" r:id="rId5"/>
    <p:sldMasterId id="2147483695" r:id="rId6"/>
    <p:sldMasterId id="2147483716" r:id="rId7"/>
    <p:sldMasterId id="2147483720" r:id="rId8"/>
    <p:sldMasterId id="2147483722" r:id="rId9"/>
    <p:sldMasterId id="2147483723" r:id="rId10"/>
    <p:sldMasterId id="2147483727" r:id="rId11"/>
    <p:sldMasterId id="2147483730" r:id="rId12"/>
    <p:sldMasterId id="2147483734" r:id="rId13"/>
  </p:sldMasterIdLst>
  <p:notesMasterIdLst>
    <p:notesMasterId r:id="rId24"/>
  </p:notesMasterIdLst>
  <p:sldIdLst>
    <p:sldId id="257" r:id="rId14"/>
    <p:sldId id="2147482467" r:id="rId15"/>
    <p:sldId id="2147482469" r:id="rId16"/>
    <p:sldId id="475" r:id="rId17"/>
    <p:sldId id="2147482470" r:id="rId18"/>
    <p:sldId id="596" r:id="rId19"/>
    <p:sldId id="2147482468" r:id="rId20"/>
    <p:sldId id="566" r:id="rId21"/>
    <p:sldId id="567" r:id="rId22"/>
    <p:sldId id="214748246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72D"/>
    <a:srgbClr val="673165"/>
    <a:srgbClr val="E0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A39BE-EBEE-4E2C-8426-F0F6F85A189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B95218-1944-44B5-94A8-D93B994224C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bg1"/>
              </a:solidFill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rPr>
            <a:t>Fall 2019- </a:t>
          </a:r>
          <a:r>
            <a:rPr lang="en-US" dirty="0">
              <a:solidFill>
                <a:schemeClr val="bg1"/>
              </a:solidFill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rPr>
            <a:t>Awarded Duke Endowment funding support in 2019.</a:t>
          </a:r>
          <a:endParaRPr lang="en-US" dirty="0">
            <a:solidFill>
              <a:schemeClr val="bg1"/>
            </a:solidFill>
          </a:endParaRPr>
        </a:p>
      </dgm:t>
    </dgm:pt>
    <dgm:pt modelId="{B2AE3BA5-063E-44D5-9DA3-2E24BA34B48F}" type="parTrans" cxnId="{A5D65044-2B7F-4AD7-8E4C-532B85C9AD6B}">
      <dgm:prSet/>
      <dgm:spPr/>
      <dgm:t>
        <a:bodyPr/>
        <a:lstStyle/>
        <a:p>
          <a:endParaRPr lang="en-US"/>
        </a:p>
      </dgm:t>
    </dgm:pt>
    <dgm:pt modelId="{2F0B9F15-963B-427A-9B4C-A6B23D9741CD}" type="sibTrans" cxnId="{A5D65044-2B7F-4AD7-8E4C-532B85C9AD6B}">
      <dgm:prSet/>
      <dgm:spPr/>
      <dgm:t>
        <a:bodyPr/>
        <a:lstStyle/>
        <a:p>
          <a:endParaRPr lang="en-US"/>
        </a:p>
      </dgm:t>
    </dgm:pt>
    <dgm:pt modelId="{4A7C3F02-96E0-4325-A67F-8EF51958FEA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F0302020204030204"/>
            </a:rPr>
            <a:t>March 2020 </a:t>
          </a:r>
          <a:r>
            <a:rPr lang="en-US" dirty="0">
              <a:solidFill>
                <a:schemeClr val="bg1"/>
              </a:solidFill>
              <a:latin typeface="Century Gothic" panose="020F0302020204030204"/>
            </a:rPr>
            <a:t>– CMS created the Hospital without Walls Program in response to COVID PHE.</a:t>
          </a:r>
        </a:p>
      </dgm:t>
    </dgm:pt>
    <dgm:pt modelId="{0399DA49-57A6-40A2-8C91-904E6D4FF79C}" type="parTrans" cxnId="{31BD1092-5D65-4B32-A559-28918627E6B3}">
      <dgm:prSet/>
      <dgm:spPr/>
      <dgm:t>
        <a:bodyPr/>
        <a:lstStyle/>
        <a:p>
          <a:endParaRPr lang="en-US"/>
        </a:p>
      </dgm:t>
    </dgm:pt>
    <dgm:pt modelId="{A09D326F-46B7-4F65-8965-D8A3C5C9AA72}" type="sibTrans" cxnId="{31BD1092-5D65-4B32-A559-28918627E6B3}">
      <dgm:prSet/>
      <dgm:spPr/>
      <dgm:t>
        <a:bodyPr/>
        <a:lstStyle/>
        <a:p>
          <a:endParaRPr lang="en-US"/>
        </a:p>
      </dgm:t>
    </dgm:pt>
    <dgm:pt modelId="{38D8CF46-F9CA-40F7-81E3-1E5A50522EF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F0302020204030204"/>
            </a:rPr>
            <a:t>Nov. 2020 </a:t>
          </a:r>
          <a:r>
            <a:rPr lang="en-US" dirty="0">
              <a:solidFill>
                <a:schemeClr val="bg1"/>
              </a:solidFill>
              <a:latin typeface="Century Gothic" panose="020F0302020204030204"/>
            </a:rPr>
            <a:t>- Acute Hospital Care at Home Waiver (AHCH) created allowing hospitals to treat patients in their homes.</a:t>
          </a:r>
        </a:p>
      </dgm:t>
    </dgm:pt>
    <dgm:pt modelId="{298FE7BF-4DA8-4AF2-A894-D46CDBE49F93}" type="parTrans" cxnId="{618C568B-3FF0-4CEE-A38F-8FEC58D254E5}">
      <dgm:prSet/>
      <dgm:spPr/>
      <dgm:t>
        <a:bodyPr/>
        <a:lstStyle/>
        <a:p>
          <a:endParaRPr lang="en-US"/>
        </a:p>
      </dgm:t>
    </dgm:pt>
    <dgm:pt modelId="{BB05B1A1-9167-4ABB-952A-ACD485179D6A}" type="sibTrans" cxnId="{618C568B-3FF0-4CEE-A38F-8FEC58D254E5}">
      <dgm:prSet/>
      <dgm:spPr/>
      <dgm:t>
        <a:bodyPr/>
        <a:lstStyle/>
        <a:p>
          <a:endParaRPr lang="en-US"/>
        </a:p>
      </dgm:t>
    </dgm:pt>
    <dgm:pt modelId="{B7714AF3-FCF0-4D22-B71D-04084C60AC1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F0302020204030204"/>
            </a:rPr>
            <a:t>June 2021 </a:t>
          </a:r>
          <a:r>
            <a:rPr lang="en-US" dirty="0">
              <a:solidFill>
                <a:schemeClr val="bg1"/>
              </a:solidFill>
              <a:latin typeface="Century Gothic" panose="020F0302020204030204"/>
            </a:rPr>
            <a:t>– RSFH received AHCH waiver approval for all 4 hospitals.</a:t>
          </a:r>
        </a:p>
      </dgm:t>
    </dgm:pt>
    <dgm:pt modelId="{2ACD4411-354C-4D03-BA78-4E82B3631465}" type="parTrans" cxnId="{390B6DCC-9D21-46C6-8242-DACE4A5F7E20}">
      <dgm:prSet/>
      <dgm:spPr/>
      <dgm:t>
        <a:bodyPr/>
        <a:lstStyle/>
        <a:p>
          <a:endParaRPr lang="en-US"/>
        </a:p>
      </dgm:t>
    </dgm:pt>
    <dgm:pt modelId="{DC74C15C-4B18-4224-AF1F-1E26296ED878}" type="sibTrans" cxnId="{390B6DCC-9D21-46C6-8242-DACE4A5F7E20}">
      <dgm:prSet/>
      <dgm:spPr/>
      <dgm:t>
        <a:bodyPr/>
        <a:lstStyle/>
        <a:p>
          <a:endParaRPr lang="en-US"/>
        </a:p>
      </dgm:t>
    </dgm:pt>
    <dgm:pt modelId="{1305311E-13E0-4C03-9C76-1772C920E22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F0302020204030204"/>
            </a:rPr>
            <a:t>Dec. 2022 </a:t>
          </a:r>
          <a:r>
            <a:rPr lang="en-US" dirty="0">
              <a:solidFill>
                <a:schemeClr val="bg1"/>
              </a:solidFill>
              <a:latin typeface="Century Gothic" panose="020F0302020204030204"/>
            </a:rPr>
            <a:t>– AHCH waiver extended through 2024 with Omnibus Bill</a:t>
          </a:r>
        </a:p>
      </dgm:t>
    </dgm:pt>
    <dgm:pt modelId="{A1D0F3E5-B5AD-4419-88B3-31AE0846F2FA}" type="parTrans" cxnId="{DF686C7B-F6CA-4124-B162-91A4690CE724}">
      <dgm:prSet/>
      <dgm:spPr/>
      <dgm:t>
        <a:bodyPr/>
        <a:lstStyle/>
        <a:p>
          <a:endParaRPr lang="en-US"/>
        </a:p>
      </dgm:t>
    </dgm:pt>
    <dgm:pt modelId="{FA7EB5C1-DF38-4CFE-AE12-9BF171B6393C}" type="sibTrans" cxnId="{DF686C7B-F6CA-4124-B162-91A4690CE724}">
      <dgm:prSet/>
      <dgm:spPr/>
      <dgm:t>
        <a:bodyPr/>
        <a:lstStyle/>
        <a:p>
          <a:endParaRPr lang="en-US"/>
        </a:p>
      </dgm:t>
    </dgm:pt>
    <dgm:pt modelId="{A71E085C-8CE2-469E-81ED-FC910B3CDB9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F0302020204030204"/>
            </a:rPr>
            <a:t>July 2022-     </a:t>
          </a:r>
          <a:r>
            <a:rPr lang="en-US" dirty="0">
              <a:solidFill>
                <a:schemeClr val="bg1"/>
              </a:solidFill>
              <a:latin typeface="Century Gothic" panose="020F0302020204030204"/>
            </a:rPr>
            <a:t>SC state legislature passed proviso allowing H@H to proceed.</a:t>
          </a:r>
        </a:p>
      </dgm:t>
    </dgm:pt>
    <dgm:pt modelId="{F9F07C67-3FB6-4CC3-ACFD-39671D4FCD06}" type="parTrans" cxnId="{A571E164-9BA9-4378-9A86-2C6FE4AA2369}">
      <dgm:prSet/>
      <dgm:spPr/>
      <dgm:t>
        <a:bodyPr/>
        <a:lstStyle/>
        <a:p>
          <a:endParaRPr lang="en-US"/>
        </a:p>
      </dgm:t>
    </dgm:pt>
    <dgm:pt modelId="{C714623A-E71B-44FF-84DB-A97212B4C9A2}" type="sibTrans" cxnId="{A571E164-9BA9-4378-9A86-2C6FE4AA2369}">
      <dgm:prSet/>
      <dgm:spPr/>
      <dgm:t>
        <a:bodyPr/>
        <a:lstStyle/>
        <a:p>
          <a:endParaRPr lang="en-US"/>
        </a:p>
      </dgm:t>
    </dgm:pt>
    <dgm:pt modelId="{00959381-6E28-413B-9780-579F8C90FACA}" type="pres">
      <dgm:prSet presAssocID="{1EAA39BE-EBEE-4E2C-8426-F0F6F85A1893}" presName="Name0" presStyleCnt="0">
        <dgm:presLayoutVars>
          <dgm:dir/>
          <dgm:resizeHandles val="exact"/>
        </dgm:presLayoutVars>
      </dgm:prSet>
      <dgm:spPr/>
    </dgm:pt>
    <dgm:pt modelId="{7BE49A76-70F4-4F69-B1A3-73831BAFBD36}" type="pres">
      <dgm:prSet presAssocID="{4FB95218-1944-44B5-94A8-D93B994224C4}" presName="node" presStyleLbl="node1" presStyleIdx="0" presStyleCnt="6">
        <dgm:presLayoutVars>
          <dgm:bulletEnabled val="1"/>
        </dgm:presLayoutVars>
      </dgm:prSet>
      <dgm:spPr/>
    </dgm:pt>
    <dgm:pt modelId="{3C68FC7F-75AA-4DA6-A016-FF5EC10291F0}" type="pres">
      <dgm:prSet presAssocID="{2F0B9F15-963B-427A-9B4C-A6B23D9741CD}" presName="sibTrans" presStyleLbl="sibTrans2D1" presStyleIdx="0" presStyleCnt="5"/>
      <dgm:spPr/>
    </dgm:pt>
    <dgm:pt modelId="{4F008CC9-AECC-40E2-B357-BD668A64B355}" type="pres">
      <dgm:prSet presAssocID="{2F0B9F15-963B-427A-9B4C-A6B23D9741CD}" presName="connectorText" presStyleLbl="sibTrans2D1" presStyleIdx="0" presStyleCnt="5"/>
      <dgm:spPr/>
    </dgm:pt>
    <dgm:pt modelId="{C0592A18-0996-43B7-9DCD-5B537883AD7A}" type="pres">
      <dgm:prSet presAssocID="{4A7C3F02-96E0-4325-A67F-8EF51958FEA0}" presName="node" presStyleLbl="node1" presStyleIdx="1" presStyleCnt="6">
        <dgm:presLayoutVars>
          <dgm:bulletEnabled val="1"/>
        </dgm:presLayoutVars>
      </dgm:prSet>
      <dgm:spPr/>
    </dgm:pt>
    <dgm:pt modelId="{8C9A356E-F51E-47C7-81A2-75893BC1A51A}" type="pres">
      <dgm:prSet presAssocID="{A09D326F-46B7-4F65-8965-D8A3C5C9AA72}" presName="sibTrans" presStyleLbl="sibTrans2D1" presStyleIdx="1" presStyleCnt="5"/>
      <dgm:spPr/>
    </dgm:pt>
    <dgm:pt modelId="{02D47273-AAB5-423A-9B21-31BF0A60EB6C}" type="pres">
      <dgm:prSet presAssocID="{A09D326F-46B7-4F65-8965-D8A3C5C9AA72}" presName="connectorText" presStyleLbl="sibTrans2D1" presStyleIdx="1" presStyleCnt="5"/>
      <dgm:spPr/>
    </dgm:pt>
    <dgm:pt modelId="{FCB12FB0-E407-4FAF-841A-C92C59649E57}" type="pres">
      <dgm:prSet presAssocID="{38D8CF46-F9CA-40F7-81E3-1E5A50522EF1}" presName="node" presStyleLbl="node1" presStyleIdx="2" presStyleCnt="6">
        <dgm:presLayoutVars>
          <dgm:bulletEnabled val="1"/>
        </dgm:presLayoutVars>
      </dgm:prSet>
      <dgm:spPr/>
    </dgm:pt>
    <dgm:pt modelId="{7619DB97-58F7-4F4B-B336-F306718960BA}" type="pres">
      <dgm:prSet presAssocID="{BB05B1A1-9167-4ABB-952A-ACD485179D6A}" presName="sibTrans" presStyleLbl="sibTrans2D1" presStyleIdx="2" presStyleCnt="5"/>
      <dgm:spPr/>
    </dgm:pt>
    <dgm:pt modelId="{3C0EB085-68C5-4FFD-9BAE-295819353328}" type="pres">
      <dgm:prSet presAssocID="{BB05B1A1-9167-4ABB-952A-ACD485179D6A}" presName="connectorText" presStyleLbl="sibTrans2D1" presStyleIdx="2" presStyleCnt="5"/>
      <dgm:spPr/>
    </dgm:pt>
    <dgm:pt modelId="{745F2F73-6275-46B7-B6FD-83B62A8B6560}" type="pres">
      <dgm:prSet presAssocID="{B7714AF3-FCF0-4D22-B71D-04084C60AC13}" presName="node" presStyleLbl="node1" presStyleIdx="3" presStyleCnt="6">
        <dgm:presLayoutVars>
          <dgm:bulletEnabled val="1"/>
        </dgm:presLayoutVars>
      </dgm:prSet>
      <dgm:spPr/>
    </dgm:pt>
    <dgm:pt modelId="{36E5C900-5D59-422B-95CE-85283981C694}" type="pres">
      <dgm:prSet presAssocID="{DC74C15C-4B18-4224-AF1F-1E26296ED878}" presName="sibTrans" presStyleLbl="sibTrans2D1" presStyleIdx="3" presStyleCnt="5"/>
      <dgm:spPr/>
    </dgm:pt>
    <dgm:pt modelId="{7E728EC6-89DF-44BF-9FED-456BB2372029}" type="pres">
      <dgm:prSet presAssocID="{DC74C15C-4B18-4224-AF1F-1E26296ED878}" presName="connectorText" presStyleLbl="sibTrans2D1" presStyleIdx="3" presStyleCnt="5"/>
      <dgm:spPr/>
    </dgm:pt>
    <dgm:pt modelId="{B76B75E9-9AB8-46B3-8E82-70F5D86F47CA}" type="pres">
      <dgm:prSet presAssocID="{A71E085C-8CE2-469E-81ED-FC910B3CDB96}" presName="node" presStyleLbl="node1" presStyleIdx="4" presStyleCnt="6">
        <dgm:presLayoutVars>
          <dgm:bulletEnabled val="1"/>
        </dgm:presLayoutVars>
      </dgm:prSet>
      <dgm:spPr/>
    </dgm:pt>
    <dgm:pt modelId="{A62F1595-CA0C-4E90-B828-5547F40D108A}" type="pres">
      <dgm:prSet presAssocID="{C714623A-E71B-44FF-84DB-A97212B4C9A2}" presName="sibTrans" presStyleLbl="sibTrans2D1" presStyleIdx="4" presStyleCnt="5"/>
      <dgm:spPr/>
    </dgm:pt>
    <dgm:pt modelId="{A4D82BDA-7F31-4395-9EEA-3A3023F8F6B6}" type="pres">
      <dgm:prSet presAssocID="{C714623A-E71B-44FF-84DB-A97212B4C9A2}" presName="connectorText" presStyleLbl="sibTrans2D1" presStyleIdx="4" presStyleCnt="5"/>
      <dgm:spPr/>
    </dgm:pt>
    <dgm:pt modelId="{0196DE53-747B-4C7D-ACC8-B4775FB9D5F0}" type="pres">
      <dgm:prSet presAssocID="{1305311E-13E0-4C03-9C76-1772C920E22A}" presName="node" presStyleLbl="node1" presStyleIdx="5" presStyleCnt="6">
        <dgm:presLayoutVars>
          <dgm:bulletEnabled val="1"/>
        </dgm:presLayoutVars>
      </dgm:prSet>
      <dgm:spPr/>
    </dgm:pt>
  </dgm:ptLst>
  <dgm:cxnLst>
    <dgm:cxn modelId="{5592DD01-5504-4868-9EB8-E8EEA7199A25}" type="presOf" srcId="{1EAA39BE-EBEE-4E2C-8426-F0F6F85A1893}" destId="{00959381-6E28-413B-9780-579F8C90FACA}" srcOrd="0" destOrd="0" presId="urn:microsoft.com/office/officeart/2005/8/layout/process1"/>
    <dgm:cxn modelId="{23872F15-0461-461C-A101-E248E0E7B1BF}" type="presOf" srcId="{C714623A-E71B-44FF-84DB-A97212B4C9A2}" destId="{A4D82BDA-7F31-4395-9EEA-3A3023F8F6B6}" srcOrd="1" destOrd="0" presId="urn:microsoft.com/office/officeart/2005/8/layout/process1"/>
    <dgm:cxn modelId="{00D16D41-5AEC-49F1-84A4-6225E78D3FE2}" type="presOf" srcId="{4A7C3F02-96E0-4325-A67F-8EF51958FEA0}" destId="{C0592A18-0996-43B7-9DCD-5B537883AD7A}" srcOrd="0" destOrd="0" presId="urn:microsoft.com/office/officeart/2005/8/layout/process1"/>
    <dgm:cxn modelId="{1CED4364-B9B4-4D74-A342-5752D8ADB39D}" type="presOf" srcId="{DC74C15C-4B18-4224-AF1F-1E26296ED878}" destId="{36E5C900-5D59-422B-95CE-85283981C694}" srcOrd="0" destOrd="0" presId="urn:microsoft.com/office/officeart/2005/8/layout/process1"/>
    <dgm:cxn modelId="{A5D65044-2B7F-4AD7-8E4C-532B85C9AD6B}" srcId="{1EAA39BE-EBEE-4E2C-8426-F0F6F85A1893}" destId="{4FB95218-1944-44B5-94A8-D93B994224C4}" srcOrd="0" destOrd="0" parTransId="{B2AE3BA5-063E-44D5-9DA3-2E24BA34B48F}" sibTransId="{2F0B9F15-963B-427A-9B4C-A6B23D9741CD}"/>
    <dgm:cxn modelId="{A571E164-9BA9-4378-9A86-2C6FE4AA2369}" srcId="{1EAA39BE-EBEE-4E2C-8426-F0F6F85A1893}" destId="{A71E085C-8CE2-469E-81ED-FC910B3CDB96}" srcOrd="4" destOrd="0" parTransId="{F9F07C67-3FB6-4CC3-ACFD-39671D4FCD06}" sibTransId="{C714623A-E71B-44FF-84DB-A97212B4C9A2}"/>
    <dgm:cxn modelId="{5F17DB66-E400-4511-ACE8-A7EBE82C16A9}" type="presOf" srcId="{A09D326F-46B7-4F65-8965-D8A3C5C9AA72}" destId="{8C9A356E-F51E-47C7-81A2-75893BC1A51A}" srcOrd="0" destOrd="0" presId="urn:microsoft.com/office/officeart/2005/8/layout/process1"/>
    <dgm:cxn modelId="{3177D369-AB60-41A8-A8BF-E702A504BF3C}" type="presOf" srcId="{B7714AF3-FCF0-4D22-B71D-04084C60AC13}" destId="{745F2F73-6275-46B7-B6FD-83B62A8B6560}" srcOrd="0" destOrd="0" presId="urn:microsoft.com/office/officeart/2005/8/layout/process1"/>
    <dgm:cxn modelId="{EBC75F4E-79A1-42CF-BFC6-A6DB866AA070}" type="presOf" srcId="{4FB95218-1944-44B5-94A8-D93B994224C4}" destId="{7BE49A76-70F4-4F69-B1A3-73831BAFBD36}" srcOrd="0" destOrd="0" presId="urn:microsoft.com/office/officeart/2005/8/layout/process1"/>
    <dgm:cxn modelId="{B51F1456-D3BE-4347-9C13-17FBA03954AA}" type="presOf" srcId="{A71E085C-8CE2-469E-81ED-FC910B3CDB96}" destId="{B76B75E9-9AB8-46B3-8E82-70F5D86F47CA}" srcOrd="0" destOrd="0" presId="urn:microsoft.com/office/officeart/2005/8/layout/process1"/>
    <dgm:cxn modelId="{DF686C7B-F6CA-4124-B162-91A4690CE724}" srcId="{1EAA39BE-EBEE-4E2C-8426-F0F6F85A1893}" destId="{1305311E-13E0-4C03-9C76-1772C920E22A}" srcOrd="5" destOrd="0" parTransId="{A1D0F3E5-B5AD-4419-88B3-31AE0846F2FA}" sibTransId="{FA7EB5C1-DF38-4CFE-AE12-9BF171B6393C}"/>
    <dgm:cxn modelId="{E313E186-8439-41D1-8258-7FB31AC29738}" type="presOf" srcId="{C714623A-E71B-44FF-84DB-A97212B4C9A2}" destId="{A62F1595-CA0C-4E90-B828-5547F40D108A}" srcOrd="0" destOrd="0" presId="urn:microsoft.com/office/officeart/2005/8/layout/process1"/>
    <dgm:cxn modelId="{618C568B-3FF0-4CEE-A38F-8FEC58D254E5}" srcId="{1EAA39BE-EBEE-4E2C-8426-F0F6F85A1893}" destId="{38D8CF46-F9CA-40F7-81E3-1E5A50522EF1}" srcOrd="2" destOrd="0" parTransId="{298FE7BF-4DA8-4AF2-A894-D46CDBE49F93}" sibTransId="{BB05B1A1-9167-4ABB-952A-ACD485179D6A}"/>
    <dgm:cxn modelId="{31BD1092-5D65-4B32-A559-28918627E6B3}" srcId="{1EAA39BE-EBEE-4E2C-8426-F0F6F85A1893}" destId="{4A7C3F02-96E0-4325-A67F-8EF51958FEA0}" srcOrd="1" destOrd="0" parTransId="{0399DA49-57A6-40A2-8C91-904E6D4FF79C}" sibTransId="{A09D326F-46B7-4F65-8965-D8A3C5C9AA72}"/>
    <dgm:cxn modelId="{DEE3BCB1-9AA1-409D-85A1-A547F9768F6C}" type="presOf" srcId="{2F0B9F15-963B-427A-9B4C-A6B23D9741CD}" destId="{3C68FC7F-75AA-4DA6-A016-FF5EC10291F0}" srcOrd="0" destOrd="0" presId="urn:microsoft.com/office/officeart/2005/8/layout/process1"/>
    <dgm:cxn modelId="{4CE4FEB2-2DB5-4AF6-8C4A-45AD90E35EA6}" type="presOf" srcId="{BB05B1A1-9167-4ABB-952A-ACD485179D6A}" destId="{3C0EB085-68C5-4FFD-9BAE-295819353328}" srcOrd="1" destOrd="0" presId="urn:microsoft.com/office/officeart/2005/8/layout/process1"/>
    <dgm:cxn modelId="{334917B8-7D3A-4593-91F9-083441996E10}" type="presOf" srcId="{DC74C15C-4B18-4224-AF1F-1E26296ED878}" destId="{7E728EC6-89DF-44BF-9FED-456BB2372029}" srcOrd="1" destOrd="0" presId="urn:microsoft.com/office/officeart/2005/8/layout/process1"/>
    <dgm:cxn modelId="{BEDC1DC3-1C91-40C1-B922-6F94D3792620}" type="presOf" srcId="{38D8CF46-F9CA-40F7-81E3-1E5A50522EF1}" destId="{FCB12FB0-E407-4FAF-841A-C92C59649E57}" srcOrd="0" destOrd="0" presId="urn:microsoft.com/office/officeart/2005/8/layout/process1"/>
    <dgm:cxn modelId="{390B6DCC-9D21-46C6-8242-DACE4A5F7E20}" srcId="{1EAA39BE-EBEE-4E2C-8426-F0F6F85A1893}" destId="{B7714AF3-FCF0-4D22-B71D-04084C60AC13}" srcOrd="3" destOrd="0" parTransId="{2ACD4411-354C-4D03-BA78-4E82B3631465}" sibTransId="{DC74C15C-4B18-4224-AF1F-1E26296ED878}"/>
    <dgm:cxn modelId="{8BC221D8-EAAA-4C5D-ABD8-DE6E1F0B0C62}" type="presOf" srcId="{BB05B1A1-9167-4ABB-952A-ACD485179D6A}" destId="{7619DB97-58F7-4F4B-B336-F306718960BA}" srcOrd="0" destOrd="0" presId="urn:microsoft.com/office/officeart/2005/8/layout/process1"/>
    <dgm:cxn modelId="{0F22B5DF-A7CA-4553-B3D1-5DDFEE9C4003}" type="presOf" srcId="{1305311E-13E0-4C03-9C76-1772C920E22A}" destId="{0196DE53-747B-4C7D-ACC8-B4775FB9D5F0}" srcOrd="0" destOrd="0" presId="urn:microsoft.com/office/officeart/2005/8/layout/process1"/>
    <dgm:cxn modelId="{58E905E3-C41E-4BE6-9DB8-3BAF8304EA60}" type="presOf" srcId="{2F0B9F15-963B-427A-9B4C-A6B23D9741CD}" destId="{4F008CC9-AECC-40E2-B357-BD668A64B355}" srcOrd="1" destOrd="0" presId="urn:microsoft.com/office/officeart/2005/8/layout/process1"/>
    <dgm:cxn modelId="{22F38DF6-C70F-4DD4-91CF-30FB42876E54}" type="presOf" srcId="{A09D326F-46B7-4F65-8965-D8A3C5C9AA72}" destId="{02D47273-AAB5-423A-9B21-31BF0A60EB6C}" srcOrd="1" destOrd="0" presId="urn:microsoft.com/office/officeart/2005/8/layout/process1"/>
    <dgm:cxn modelId="{8CF92DA2-4109-4C4F-914E-663D0644A9A4}" type="presParOf" srcId="{00959381-6E28-413B-9780-579F8C90FACA}" destId="{7BE49A76-70F4-4F69-B1A3-73831BAFBD36}" srcOrd="0" destOrd="0" presId="urn:microsoft.com/office/officeart/2005/8/layout/process1"/>
    <dgm:cxn modelId="{B686294F-8E02-4D1D-8BB9-39B4D9DEBDD0}" type="presParOf" srcId="{00959381-6E28-413B-9780-579F8C90FACA}" destId="{3C68FC7F-75AA-4DA6-A016-FF5EC10291F0}" srcOrd="1" destOrd="0" presId="urn:microsoft.com/office/officeart/2005/8/layout/process1"/>
    <dgm:cxn modelId="{9A3552A7-C6F8-4EEB-A93F-550223AEF04D}" type="presParOf" srcId="{3C68FC7F-75AA-4DA6-A016-FF5EC10291F0}" destId="{4F008CC9-AECC-40E2-B357-BD668A64B355}" srcOrd="0" destOrd="0" presId="urn:microsoft.com/office/officeart/2005/8/layout/process1"/>
    <dgm:cxn modelId="{2D965CA0-5C72-4D72-ACD0-518C94B41A7D}" type="presParOf" srcId="{00959381-6E28-413B-9780-579F8C90FACA}" destId="{C0592A18-0996-43B7-9DCD-5B537883AD7A}" srcOrd="2" destOrd="0" presId="urn:microsoft.com/office/officeart/2005/8/layout/process1"/>
    <dgm:cxn modelId="{5E2EF910-15C5-4FFB-910E-75DE74E75A5E}" type="presParOf" srcId="{00959381-6E28-413B-9780-579F8C90FACA}" destId="{8C9A356E-F51E-47C7-81A2-75893BC1A51A}" srcOrd="3" destOrd="0" presId="urn:microsoft.com/office/officeart/2005/8/layout/process1"/>
    <dgm:cxn modelId="{058BE3F2-DF73-4BB4-A913-7BC29A8A9AA9}" type="presParOf" srcId="{8C9A356E-F51E-47C7-81A2-75893BC1A51A}" destId="{02D47273-AAB5-423A-9B21-31BF0A60EB6C}" srcOrd="0" destOrd="0" presId="urn:microsoft.com/office/officeart/2005/8/layout/process1"/>
    <dgm:cxn modelId="{C6FD3EE5-D854-4E33-950B-AABF2D8A1A1F}" type="presParOf" srcId="{00959381-6E28-413B-9780-579F8C90FACA}" destId="{FCB12FB0-E407-4FAF-841A-C92C59649E57}" srcOrd="4" destOrd="0" presId="urn:microsoft.com/office/officeart/2005/8/layout/process1"/>
    <dgm:cxn modelId="{3F5524AB-7840-45C7-8B5D-FCD93DAC4291}" type="presParOf" srcId="{00959381-6E28-413B-9780-579F8C90FACA}" destId="{7619DB97-58F7-4F4B-B336-F306718960BA}" srcOrd="5" destOrd="0" presId="urn:microsoft.com/office/officeart/2005/8/layout/process1"/>
    <dgm:cxn modelId="{BA2D4129-652E-4F30-AF95-D08D8B70CE5C}" type="presParOf" srcId="{7619DB97-58F7-4F4B-B336-F306718960BA}" destId="{3C0EB085-68C5-4FFD-9BAE-295819353328}" srcOrd="0" destOrd="0" presId="urn:microsoft.com/office/officeart/2005/8/layout/process1"/>
    <dgm:cxn modelId="{DFFC8533-1E7E-46ED-9189-FB5E78D6D168}" type="presParOf" srcId="{00959381-6E28-413B-9780-579F8C90FACA}" destId="{745F2F73-6275-46B7-B6FD-83B62A8B6560}" srcOrd="6" destOrd="0" presId="urn:microsoft.com/office/officeart/2005/8/layout/process1"/>
    <dgm:cxn modelId="{D5BA761E-BF08-4E03-B5BA-774A1A3368CD}" type="presParOf" srcId="{00959381-6E28-413B-9780-579F8C90FACA}" destId="{36E5C900-5D59-422B-95CE-85283981C694}" srcOrd="7" destOrd="0" presId="urn:microsoft.com/office/officeart/2005/8/layout/process1"/>
    <dgm:cxn modelId="{99B6DC09-4E37-4839-BAE7-DFBF5CE20C5D}" type="presParOf" srcId="{36E5C900-5D59-422B-95CE-85283981C694}" destId="{7E728EC6-89DF-44BF-9FED-456BB2372029}" srcOrd="0" destOrd="0" presId="urn:microsoft.com/office/officeart/2005/8/layout/process1"/>
    <dgm:cxn modelId="{DFBAB849-8E0E-43D9-A82A-283F31DB3FF1}" type="presParOf" srcId="{00959381-6E28-413B-9780-579F8C90FACA}" destId="{B76B75E9-9AB8-46B3-8E82-70F5D86F47CA}" srcOrd="8" destOrd="0" presId="urn:microsoft.com/office/officeart/2005/8/layout/process1"/>
    <dgm:cxn modelId="{7E55D5D4-39B9-4FF1-8DCE-C735F58D7F20}" type="presParOf" srcId="{00959381-6E28-413B-9780-579F8C90FACA}" destId="{A62F1595-CA0C-4E90-B828-5547F40D108A}" srcOrd="9" destOrd="0" presId="urn:microsoft.com/office/officeart/2005/8/layout/process1"/>
    <dgm:cxn modelId="{083FABD2-F81A-4D83-893F-0C7A700B7DFB}" type="presParOf" srcId="{A62F1595-CA0C-4E90-B828-5547F40D108A}" destId="{A4D82BDA-7F31-4395-9EEA-3A3023F8F6B6}" srcOrd="0" destOrd="0" presId="urn:microsoft.com/office/officeart/2005/8/layout/process1"/>
    <dgm:cxn modelId="{5A6CF26E-3A05-41FB-9541-35CDC89B8486}" type="presParOf" srcId="{00959381-6E28-413B-9780-579F8C90FACA}" destId="{0196DE53-747B-4C7D-ACC8-B4775FB9D5F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68E4E-6574-4770-8B47-B50E469718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14248-5A2A-4F44-8C04-4EFF68AF64C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2400" dirty="0"/>
            <a:t>Research suggests that </a:t>
          </a:r>
          <a:r>
            <a:rPr lang="en-US" sz="2400" u="sng" dirty="0"/>
            <a:t>up to 30% of patients</a:t>
          </a:r>
          <a:r>
            <a:rPr lang="en-US" sz="2400" dirty="0"/>
            <a:t> within targeted diagnoses groups could be cared for within H@H decanting volume from brick-and-mortar hospitals to patient homes.</a:t>
          </a:r>
        </a:p>
      </dgm:t>
    </dgm:pt>
    <dgm:pt modelId="{556F22E9-5420-40A7-A55B-5AF76655ECF3}" type="parTrans" cxnId="{FA5C5CE3-13E5-4120-8BEA-6026C28D9258}">
      <dgm:prSet/>
      <dgm:spPr/>
      <dgm:t>
        <a:bodyPr/>
        <a:lstStyle/>
        <a:p>
          <a:pPr algn="l"/>
          <a:endParaRPr lang="en-US" sz="2400"/>
        </a:p>
      </dgm:t>
    </dgm:pt>
    <dgm:pt modelId="{64F39278-3F3A-4142-85DD-D01DDF741EBC}" type="sibTrans" cxnId="{FA5C5CE3-13E5-4120-8BEA-6026C28D9258}">
      <dgm:prSet/>
      <dgm:spPr/>
      <dgm:t>
        <a:bodyPr/>
        <a:lstStyle/>
        <a:p>
          <a:pPr algn="l"/>
          <a:endParaRPr lang="en-US" sz="2400"/>
        </a:p>
      </dgm:t>
    </dgm:pt>
    <dgm:pt modelId="{3380C5F7-8567-44F6-A5E2-70FB3A0A6E4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2400" dirty="0"/>
            <a:t>Creates </a:t>
          </a:r>
          <a:r>
            <a:rPr lang="en-US" sz="2400" u="sng" dirty="0"/>
            <a:t>opportunity for a patient’s primary physician to be involved </a:t>
          </a:r>
          <a:r>
            <a:rPr lang="en-US" sz="2400" dirty="0"/>
            <a:t>in the acute care phase improving the continuity of care and ongoing care management.</a:t>
          </a:r>
        </a:p>
      </dgm:t>
    </dgm:pt>
    <dgm:pt modelId="{33AAC37B-D01C-4718-90D3-4C0C81D4108F}" type="parTrans" cxnId="{0CC43BEF-7E42-4AB8-BE73-E1DC7473E825}">
      <dgm:prSet/>
      <dgm:spPr/>
      <dgm:t>
        <a:bodyPr/>
        <a:lstStyle/>
        <a:p>
          <a:pPr algn="l"/>
          <a:endParaRPr lang="en-US" sz="2400"/>
        </a:p>
      </dgm:t>
    </dgm:pt>
    <dgm:pt modelId="{4CE58509-70B4-41BF-BF5A-2F02B4BDF04E}" type="sibTrans" cxnId="{0CC43BEF-7E42-4AB8-BE73-E1DC7473E825}">
      <dgm:prSet/>
      <dgm:spPr/>
      <dgm:t>
        <a:bodyPr/>
        <a:lstStyle/>
        <a:p>
          <a:pPr algn="l"/>
          <a:endParaRPr lang="en-US" sz="2400"/>
        </a:p>
      </dgm:t>
    </dgm:pt>
    <dgm:pt modelId="{FD0024B4-44F5-41FC-8506-2025F031BE8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2400" dirty="0"/>
            <a:t>More cost-effective care model with </a:t>
          </a:r>
          <a:r>
            <a:rPr lang="en-US" sz="2400" u="sng" dirty="0"/>
            <a:t>up to 30% reduction in direct costs </a:t>
          </a:r>
          <a:r>
            <a:rPr lang="en-US" sz="2400" dirty="0"/>
            <a:t>compared to traditional hospitalization while also preserving valuable resources for more acute patients.  </a:t>
          </a:r>
        </a:p>
      </dgm:t>
    </dgm:pt>
    <dgm:pt modelId="{3FCA9A50-15E7-4C11-A83B-4F043C37D33C}" type="parTrans" cxnId="{7EF49CE5-F1F0-48A0-AB23-306A754681F5}">
      <dgm:prSet/>
      <dgm:spPr/>
      <dgm:t>
        <a:bodyPr/>
        <a:lstStyle/>
        <a:p>
          <a:pPr algn="l"/>
          <a:endParaRPr lang="en-US" sz="2400"/>
        </a:p>
      </dgm:t>
    </dgm:pt>
    <dgm:pt modelId="{E5A7C830-DF8E-485C-B2FC-F9BF52586A7A}" type="sibTrans" cxnId="{7EF49CE5-F1F0-48A0-AB23-306A754681F5}">
      <dgm:prSet/>
      <dgm:spPr/>
      <dgm:t>
        <a:bodyPr/>
        <a:lstStyle/>
        <a:p>
          <a:pPr algn="l"/>
          <a:endParaRPr lang="en-US" sz="2400"/>
        </a:p>
      </dgm:t>
    </dgm:pt>
    <dgm:pt modelId="{116C1888-9197-4E71-8855-44A99A0A5A1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2400" u="sng" dirty="0"/>
            <a:t>Expands access to care for patients in rural communities</a:t>
          </a:r>
          <a:r>
            <a:rPr lang="en-US" sz="2400" u="none" dirty="0"/>
            <a:t> </a:t>
          </a:r>
          <a:r>
            <a:rPr lang="en-US" sz="2400" dirty="0"/>
            <a:t>bring inpatient level of care and patient oversight within their homes and communities.</a:t>
          </a:r>
        </a:p>
      </dgm:t>
    </dgm:pt>
    <dgm:pt modelId="{E38EE424-CCCF-43A9-B69E-259B1AB100A9}" type="parTrans" cxnId="{A1AA79FD-3034-4806-8833-BB8D1FD841D5}">
      <dgm:prSet/>
      <dgm:spPr/>
      <dgm:t>
        <a:bodyPr/>
        <a:lstStyle/>
        <a:p>
          <a:pPr algn="l"/>
          <a:endParaRPr lang="en-US" sz="2400"/>
        </a:p>
      </dgm:t>
    </dgm:pt>
    <dgm:pt modelId="{07C3DFA3-E289-4F98-B3D0-315618017B35}" type="sibTrans" cxnId="{A1AA79FD-3034-4806-8833-BB8D1FD841D5}">
      <dgm:prSet/>
      <dgm:spPr/>
      <dgm:t>
        <a:bodyPr/>
        <a:lstStyle/>
        <a:p>
          <a:pPr algn="l"/>
          <a:endParaRPr lang="en-US" sz="2400"/>
        </a:p>
      </dgm:t>
    </dgm:pt>
    <dgm:pt modelId="{C46AA30B-ACA3-4946-8891-57848E787400}" type="pres">
      <dgm:prSet presAssocID="{65B68E4E-6574-4770-8B47-B50E469718A5}" presName="linear" presStyleCnt="0">
        <dgm:presLayoutVars>
          <dgm:animLvl val="lvl"/>
          <dgm:resizeHandles val="exact"/>
        </dgm:presLayoutVars>
      </dgm:prSet>
      <dgm:spPr/>
    </dgm:pt>
    <dgm:pt modelId="{77EC3CAB-A383-4773-84F3-5B2E362429B7}" type="pres">
      <dgm:prSet presAssocID="{AE114248-5A2A-4F44-8C04-4EFF68AF64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D9CEFE-4F70-46CC-BE1B-29B7F32C8014}" type="pres">
      <dgm:prSet presAssocID="{64F39278-3F3A-4142-85DD-D01DDF741EBC}" presName="spacer" presStyleCnt="0"/>
      <dgm:spPr/>
    </dgm:pt>
    <dgm:pt modelId="{F3913EF3-6C98-4800-A62C-528D0E689C7D}" type="pres">
      <dgm:prSet presAssocID="{3380C5F7-8567-44F6-A5E2-70FB3A0A6E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101115-57F7-4795-8661-D505F4F47AE6}" type="pres">
      <dgm:prSet presAssocID="{4CE58509-70B4-41BF-BF5A-2F02B4BDF04E}" presName="spacer" presStyleCnt="0"/>
      <dgm:spPr/>
    </dgm:pt>
    <dgm:pt modelId="{0FCB716E-14D5-43DE-BACE-22524E5A7187}" type="pres">
      <dgm:prSet presAssocID="{FD0024B4-44F5-41FC-8506-2025F031BE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141606-ADE5-4230-9F0C-CE3360579466}" type="pres">
      <dgm:prSet presAssocID="{E5A7C830-DF8E-485C-B2FC-F9BF52586A7A}" presName="spacer" presStyleCnt="0"/>
      <dgm:spPr/>
    </dgm:pt>
    <dgm:pt modelId="{4435CBEF-8E3A-4D32-81F9-27D382267DAC}" type="pres">
      <dgm:prSet presAssocID="{116C1888-9197-4E71-8855-44A99A0A5A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DE40D6B-1A93-4005-939C-0FDC799A2115}" type="presOf" srcId="{65B68E4E-6574-4770-8B47-B50E469718A5}" destId="{C46AA30B-ACA3-4946-8891-57848E787400}" srcOrd="0" destOrd="0" presId="urn:microsoft.com/office/officeart/2005/8/layout/vList2"/>
    <dgm:cxn modelId="{29D5038D-E67D-4D58-B041-5BC988936056}" type="presOf" srcId="{116C1888-9197-4E71-8855-44A99A0A5A18}" destId="{4435CBEF-8E3A-4D32-81F9-27D382267DAC}" srcOrd="0" destOrd="0" presId="urn:microsoft.com/office/officeart/2005/8/layout/vList2"/>
    <dgm:cxn modelId="{327F529C-7867-4594-80E4-63BE280A0CE1}" type="presOf" srcId="{FD0024B4-44F5-41FC-8506-2025F031BE80}" destId="{0FCB716E-14D5-43DE-BACE-22524E5A7187}" srcOrd="0" destOrd="0" presId="urn:microsoft.com/office/officeart/2005/8/layout/vList2"/>
    <dgm:cxn modelId="{B2C1C7B5-C16F-4019-BE46-6DF02931E28E}" type="presOf" srcId="{AE114248-5A2A-4F44-8C04-4EFF68AF64CA}" destId="{77EC3CAB-A383-4773-84F3-5B2E362429B7}" srcOrd="0" destOrd="0" presId="urn:microsoft.com/office/officeart/2005/8/layout/vList2"/>
    <dgm:cxn modelId="{59D790DF-B8A1-4AA2-BD9C-909C3922346E}" type="presOf" srcId="{3380C5F7-8567-44F6-A5E2-70FB3A0A6E43}" destId="{F3913EF3-6C98-4800-A62C-528D0E689C7D}" srcOrd="0" destOrd="0" presId="urn:microsoft.com/office/officeart/2005/8/layout/vList2"/>
    <dgm:cxn modelId="{FA5C5CE3-13E5-4120-8BEA-6026C28D9258}" srcId="{65B68E4E-6574-4770-8B47-B50E469718A5}" destId="{AE114248-5A2A-4F44-8C04-4EFF68AF64CA}" srcOrd="0" destOrd="0" parTransId="{556F22E9-5420-40A7-A55B-5AF76655ECF3}" sibTransId="{64F39278-3F3A-4142-85DD-D01DDF741EBC}"/>
    <dgm:cxn modelId="{7EF49CE5-F1F0-48A0-AB23-306A754681F5}" srcId="{65B68E4E-6574-4770-8B47-B50E469718A5}" destId="{FD0024B4-44F5-41FC-8506-2025F031BE80}" srcOrd="2" destOrd="0" parTransId="{3FCA9A50-15E7-4C11-A83B-4F043C37D33C}" sibTransId="{E5A7C830-DF8E-485C-B2FC-F9BF52586A7A}"/>
    <dgm:cxn modelId="{0CC43BEF-7E42-4AB8-BE73-E1DC7473E825}" srcId="{65B68E4E-6574-4770-8B47-B50E469718A5}" destId="{3380C5F7-8567-44F6-A5E2-70FB3A0A6E43}" srcOrd="1" destOrd="0" parTransId="{33AAC37B-D01C-4718-90D3-4C0C81D4108F}" sibTransId="{4CE58509-70B4-41BF-BF5A-2F02B4BDF04E}"/>
    <dgm:cxn modelId="{A1AA79FD-3034-4806-8833-BB8D1FD841D5}" srcId="{65B68E4E-6574-4770-8B47-B50E469718A5}" destId="{116C1888-9197-4E71-8855-44A99A0A5A18}" srcOrd="3" destOrd="0" parTransId="{E38EE424-CCCF-43A9-B69E-259B1AB100A9}" sibTransId="{07C3DFA3-E289-4F98-B3D0-315618017B35}"/>
    <dgm:cxn modelId="{F9D52DF9-8D43-4E2A-9C36-03177FC6614C}" type="presParOf" srcId="{C46AA30B-ACA3-4946-8891-57848E787400}" destId="{77EC3CAB-A383-4773-84F3-5B2E362429B7}" srcOrd="0" destOrd="0" presId="urn:microsoft.com/office/officeart/2005/8/layout/vList2"/>
    <dgm:cxn modelId="{D2BBAEB7-B2DB-434F-A561-748F6DCFE41B}" type="presParOf" srcId="{C46AA30B-ACA3-4946-8891-57848E787400}" destId="{A5D9CEFE-4F70-46CC-BE1B-29B7F32C8014}" srcOrd="1" destOrd="0" presId="urn:microsoft.com/office/officeart/2005/8/layout/vList2"/>
    <dgm:cxn modelId="{0B260D65-9DB4-4DFE-A1AA-1585CA3A5F09}" type="presParOf" srcId="{C46AA30B-ACA3-4946-8891-57848E787400}" destId="{F3913EF3-6C98-4800-A62C-528D0E689C7D}" srcOrd="2" destOrd="0" presId="urn:microsoft.com/office/officeart/2005/8/layout/vList2"/>
    <dgm:cxn modelId="{7BF99308-E10C-4E5E-BC9E-BD925244029D}" type="presParOf" srcId="{C46AA30B-ACA3-4946-8891-57848E787400}" destId="{7F101115-57F7-4795-8661-D505F4F47AE6}" srcOrd="3" destOrd="0" presId="urn:microsoft.com/office/officeart/2005/8/layout/vList2"/>
    <dgm:cxn modelId="{186E69D3-64D1-4939-9839-0A1F07E0A959}" type="presParOf" srcId="{C46AA30B-ACA3-4946-8891-57848E787400}" destId="{0FCB716E-14D5-43DE-BACE-22524E5A7187}" srcOrd="4" destOrd="0" presId="urn:microsoft.com/office/officeart/2005/8/layout/vList2"/>
    <dgm:cxn modelId="{25DE69D0-1A3D-4EA6-B0C1-9F7A49E7E983}" type="presParOf" srcId="{C46AA30B-ACA3-4946-8891-57848E787400}" destId="{7C141606-ADE5-4230-9F0C-CE3360579466}" srcOrd="5" destOrd="0" presId="urn:microsoft.com/office/officeart/2005/8/layout/vList2"/>
    <dgm:cxn modelId="{A5FCFD13-B940-4A37-BD02-62549DD1C2EE}" type="presParOf" srcId="{C46AA30B-ACA3-4946-8891-57848E787400}" destId="{4435CBEF-8E3A-4D32-81F9-27D382267D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7B7C7-73E7-4C39-A272-3CFEA416EB1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E1078-2775-4C0C-990D-5E0090166AE4}">
      <dgm:prSet phldrT="[Text]" custT="1"/>
      <dgm:spPr/>
      <dgm:t>
        <a:bodyPr/>
        <a:lstStyle/>
        <a:p>
          <a:r>
            <a:rPr lang="en-US" sz="4000" b="1" dirty="0"/>
            <a:t>H@H</a:t>
          </a:r>
        </a:p>
      </dgm:t>
    </dgm:pt>
    <dgm:pt modelId="{C5333043-D0A1-490D-B3C2-F9F81D26AEAC}" type="parTrans" cxnId="{8D21AC06-DAE1-49F1-B32C-E82DBD9F29E1}">
      <dgm:prSet/>
      <dgm:spPr/>
      <dgm:t>
        <a:bodyPr/>
        <a:lstStyle/>
        <a:p>
          <a:endParaRPr lang="en-US" sz="1400"/>
        </a:p>
      </dgm:t>
    </dgm:pt>
    <dgm:pt modelId="{AE7F572B-27BC-4D4A-A750-7FA82C684A79}" type="sibTrans" cxnId="{8D21AC06-DAE1-49F1-B32C-E82DBD9F29E1}">
      <dgm:prSet/>
      <dgm:spPr/>
      <dgm:t>
        <a:bodyPr/>
        <a:lstStyle/>
        <a:p>
          <a:endParaRPr lang="en-US" sz="1400"/>
        </a:p>
      </dgm:t>
    </dgm:pt>
    <dgm:pt modelId="{10E95B7C-4FF8-4571-AD22-ED1CE1C08BD8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b="1" u="sng" dirty="0"/>
            <a:t>Quality</a:t>
          </a:r>
        </a:p>
      </dgm:t>
    </dgm:pt>
    <dgm:pt modelId="{B1B233BD-162A-42B7-9230-92D8E73A500B}" type="parTrans" cxnId="{51DEB42A-8AB0-428E-B7BB-2E1D298601F8}">
      <dgm:prSet/>
      <dgm:spPr/>
      <dgm:t>
        <a:bodyPr/>
        <a:lstStyle/>
        <a:p>
          <a:endParaRPr lang="en-US" sz="1400"/>
        </a:p>
      </dgm:t>
    </dgm:pt>
    <dgm:pt modelId="{8AFB7739-803C-46C1-B6F8-99C357A63938}" type="sibTrans" cxnId="{51DEB42A-8AB0-428E-B7BB-2E1D298601F8}">
      <dgm:prSet/>
      <dgm:spPr/>
      <dgm:t>
        <a:bodyPr/>
        <a:lstStyle/>
        <a:p>
          <a:endParaRPr lang="en-US" sz="1400"/>
        </a:p>
      </dgm:t>
    </dgm:pt>
    <dgm:pt modelId="{4A00501B-075F-461A-B8F4-2779F4BACDA5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b="1" u="sng" dirty="0"/>
            <a:t>Finance</a:t>
          </a:r>
          <a:r>
            <a:rPr lang="en-US" sz="1400" dirty="0"/>
            <a:t> </a:t>
          </a:r>
        </a:p>
      </dgm:t>
    </dgm:pt>
    <dgm:pt modelId="{1A9F6E67-695D-4A2B-B648-515DB45F60B7}" type="parTrans" cxnId="{DB6C5BA8-5058-475E-915F-1E025C9A53B2}">
      <dgm:prSet/>
      <dgm:spPr/>
      <dgm:t>
        <a:bodyPr/>
        <a:lstStyle/>
        <a:p>
          <a:endParaRPr lang="en-US" sz="1400"/>
        </a:p>
      </dgm:t>
    </dgm:pt>
    <dgm:pt modelId="{93486673-CC6C-4226-BDCF-FE8DD7DC772F}" type="sibTrans" cxnId="{DB6C5BA8-5058-475E-915F-1E025C9A53B2}">
      <dgm:prSet/>
      <dgm:spPr/>
      <dgm:t>
        <a:bodyPr/>
        <a:lstStyle/>
        <a:p>
          <a:endParaRPr lang="en-US" sz="1400"/>
        </a:p>
      </dgm:t>
    </dgm:pt>
    <dgm:pt modelId="{5F3D7DE6-2156-4C80-BFD9-C7A90AAF895B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b="1" u="sng" dirty="0"/>
            <a:t>Process</a:t>
          </a:r>
        </a:p>
      </dgm:t>
    </dgm:pt>
    <dgm:pt modelId="{0507CD96-8F88-4BD6-95E0-BE2BC7209DDE}" type="parTrans" cxnId="{802EE5E3-AE09-4785-A6A9-545F55E0E4CA}">
      <dgm:prSet/>
      <dgm:spPr/>
      <dgm:t>
        <a:bodyPr/>
        <a:lstStyle/>
        <a:p>
          <a:endParaRPr lang="en-US" sz="1400"/>
        </a:p>
      </dgm:t>
    </dgm:pt>
    <dgm:pt modelId="{CAAC6467-C0DE-476D-9CFD-3810D3548911}" type="sibTrans" cxnId="{802EE5E3-AE09-4785-A6A9-545F55E0E4CA}">
      <dgm:prSet/>
      <dgm:spPr/>
      <dgm:t>
        <a:bodyPr/>
        <a:lstStyle/>
        <a:p>
          <a:endParaRPr lang="en-US" sz="1400"/>
        </a:p>
      </dgm:t>
    </dgm:pt>
    <dgm:pt modelId="{1E2E133F-2346-4CAA-8114-687E36E109D9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Pt/ Caregiver Satisfaction</a:t>
          </a:r>
        </a:p>
      </dgm:t>
    </dgm:pt>
    <dgm:pt modelId="{5B1C7D20-4A26-442F-A917-2E75EF5CE193}" type="parTrans" cxnId="{5D062907-363A-4A72-9BFF-D706F864B775}">
      <dgm:prSet/>
      <dgm:spPr/>
      <dgm:t>
        <a:bodyPr/>
        <a:lstStyle/>
        <a:p>
          <a:endParaRPr lang="en-US" sz="1400"/>
        </a:p>
      </dgm:t>
    </dgm:pt>
    <dgm:pt modelId="{315A6FAF-C289-42EF-9C1F-5CA333B495BB}" type="sibTrans" cxnId="{5D062907-363A-4A72-9BFF-D706F864B775}">
      <dgm:prSet/>
      <dgm:spPr/>
      <dgm:t>
        <a:bodyPr/>
        <a:lstStyle/>
        <a:p>
          <a:endParaRPr lang="en-US" sz="1400"/>
        </a:p>
      </dgm:t>
    </dgm:pt>
    <dgm:pt modelId="{EB0AE5DC-1116-4DC2-A74F-4BFAE597A329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Readmission</a:t>
          </a:r>
        </a:p>
      </dgm:t>
    </dgm:pt>
    <dgm:pt modelId="{A7D57F5C-932A-4096-AB5F-5F5E1682203A}" type="parTrans" cxnId="{7C8617B5-3469-4118-B09E-007E0C346CF9}">
      <dgm:prSet/>
      <dgm:spPr/>
      <dgm:t>
        <a:bodyPr/>
        <a:lstStyle/>
        <a:p>
          <a:endParaRPr lang="en-US" sz="1400"/>
        </a:p>
      </dgm:t>
    </dgm:pt>
    <dgm:pt modelId="{FFB7CF32-00FF-479F-BBC0-EC9FD92143F9}" type="sibTrans" cxnId="{7C8617B5-3469-4118-B09E-007E0C346CF9}">
      <dgm:prSet/>
      <dgm:spPr/>
      <dgm:t>
        <a:bodyPr/>
        <a:lstStyle/>
        <a:p>
          <a:endParaRPr lang="en-US" sz="1400"/>
        </a:p>
      </dgm:t>
    </dgm:pt>
    <dgm:pt modelId="{B9370BF1-25BB-41AD-8F42-A7DCB3D3A199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Delirium</a:t>
          </a:r>
        </a:p>
      </dgm:t>
    </dgm:pt>
    <dgm:pt modelId="{5E424989-5DD2-48E3-9E9B-D70607212248}" type="parTrans" cxnId="{405B95AA-813A-4A69-9CD0-065DAA71E745}">
      <dgm:prSet/>
      <dgm:spPr/>
      <dgm:t>
        <a:bodyPr/>
        <a:lstStyle/>
        <a:p>
          <a:endParaRPr lang="en-US" sz="1400"/>
        </a:p>
      </dgm:t>
    </dgm:pt>
    <dgm:pt modelId="{FAC2CD84-F679-4559-ABAF-1BD86779BB82}" type="sibTrans" cxnId="{405B95AA-813A-4A69-9CD0-065DAA71E745}">
      <dgm:prSet/>
      <dgm:spPr/>
      <dgm:t>
        <a:bodyPr/>
        <a:lstStyle/>
        <a:p>
          <a:endParaRPr lang="en-US" sz="1400"/>
        </a:p>
      </dgm:t>
    </dgm:pt>
    <dgm:pt modelId="{9177BCFF-717C-4C1C-A252-4BE0EBEEEFFA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HAI</a:t>
          </a:r>
        </a:p>
      </dgm:t>
    </dgm:pt>
    <dgm:pt modelId="{91E4D4B0-2099-4969-9987-92C7EB289548}" type="parTrans" cxnId="{E857CA00-1567-4F24-A8AD-A95FB04B2A65}">
      <dgm:prSet/>
      <dgm:spPr/>
      <dgm:t>
        <a:bodyPr/>
        <a:lstStyle/>
        <a:p>
          <a:endParaRPr lang="en-US" sz="1400"/>
        </a:p>
      </dgm:t>
    </dgm:pt>
    <dgm:pt modelId="{8823DE60-1648-4376-9530-5E4DAC985E03}" type="sibTrans" cxnId="{E857CA00-1567-4F24-A8AD-A95FB04B2A65}">
      <dgm:prSet/>
      <dgm:spPr/>
      <dgm:t>
        <a:bodyPr/>
        <a:lstStyle/>
        <a:p>
          <a:endParaRPr lang="en-US" sz="1400"/>
        </a:p>
      </dgm:t>
    </dgm:pt>
    <dgm:pt modelId="{4876EAF3-E34F-46D0-A643-18E4C4FD509C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Font typeface="+mj-lt"/>
            <a:buNone/>
          </a:pPr>
          <a:r>
            <a:rPr lang="en-US" sz="1400" dirty="0"/>
            <a:t>Direct Costs per Episode</a:t>
          </a:r>
        </a:p>
      </dgm:t>
    </dgm:pt>
    <dgm:pt modelId="{F5BAA625-FCCE-4E25-8E14-C9420EB89681}" type="parTrans" cxnId="{460BDD06-B0C7-4503-A2CC-490BB63FF81E}">
      <dgm:prSet/>
      <dgm:spPr/>
      <dgm:t>
        <a:bodyPr/>
        <a:lstStyle/>
        <a:p>
          <a:endParaRPr lang="en-US" sz="1400"/>
        </a:p>
      </dgm:t>
    </dgm:pt>
    <dgm:pt modelId="{A855EBF9-F203-45D9-8A11-09AC9A018EFC}" type="sibTrans" cxnId="{460BDD06-B0C7-4503-A2CC-490BB63FF81E}">
      <dgm:prSet/>
      <dgm:spPr/>
      <dgm:t>
        <a:bodyPr/>
        <a:lstStyle/>
        <a:p>
          <a:endParaRPr lang="en-US" sz="1400"/>
        </a:p>
      </dgm:t>
    </dgm:pt>
    <dgm:pt modelId="{CD45B0E3-C32F-4802-B88A-F2FB31CC82FA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Time to Admission</a:t>
          </a:r>
        </a:p>
      </dgm:t>
    </dgm:pt>
    <dgm:pt modelId="{3E6173C3-160D-4DDD-9B2C-35A098E89AAE}" type="parTrans" cxnId="{9CD2C56C-47B0-4DB9-BA47-44CDD4773E6C}">
      <dgm:prSet/>
      <dgm:spPr/>
      <dgm:t>
        <a:bodyPr/>
        <a:lstStyle/>
        <a:p>
          <a:endParaRPr lang="en-US" sz="1400"/>
        </a:p>
      </dgm:t>
    </dgm:pt>
    <dgm:pt modelId="{1F067B2F-0C27-4A9D-8F82-9590C87620CE}" type="sibTrans" cxnId="{9CD2C56C-47B0-4DB9-BA47-44CDD4773E6C}">
      <dgm:prSet/>
      <dgm:spPr/>
      <dgm:t>
        <a:bodyPr/>
        <a:lstStyle/>
        <a:p>
          <a:endParaRPr lang="en-US" sz="1400"/>
        </a:p>
      </dgm:t>
    </dgm:pt>
    <dgm:pt modelId="{59DC7090-4D5D-4FC3-955C-34EFE5D62A98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Time to Initial In-Home Visit</a:t>
          </a:r>
        </a:p>
      </dgm:t>
    </dgm:pt>
    <dgm:pt modelId="{11B127E5-9FAA-48B1-B60B-B3A372E1C655}" type="parTrans" cxnId="{8ABAF2AE-2621-4351-AAFA-E66F08F83AC8}">
      <dgm:prSet/>
      <dgm:spPr/>
      <dgm:t>
        <a:bodyPr/>
        <a:lstStyle/>
        <a:p>
          <a:endParaRPr lang="en-US" sz="1400"/>
        </a:p>
      </dgm:t>
    </dgm:pt>
    <dgm:pt modelId="{52F12B5F-AE26-41C9-BA14-92367CFCF80E}" type="sibTrans" cxnId="{8ABAF2AE-2621-4351-AAFA-E66F08F83AC8}">
      <dgm:prSet/>
      <dgm:spPr/>
      <dgm:t>
        <a:bodyPr/>
        <a:lstStyle/>
        <a:p>
          <a:endParaRPr lang="en-US" sz="1400"/>
        </a:p>
      </dgm:t>
    </dgm:pt>
    <dgm:pt modelId="{9A8AA9EA-255C-4CDF-B9F7-78CBF369EC8B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Acceptance Rate</a:t>
          </a:r>
        </a:p>
      </dgm:t>
    </dgm:pt>
    <dgm:pt modelId="{9CB25FF6-5EF3-40B1-8B50-22242A015331}" type="parTrans" cxnId="{9AB18DAF-BBE4-4132-A680-70AA4CD6C3C3}">
      <dgm:prSet/>
      <dgm:spPr/>
      <dgm:t>
        <a:bodyPr/>
        <a:lstStyle/>
        <a:p>
          <a:endParaRPr lang="en-US" sz="1400"/>
        </a:p>
      </dgm:t>
    </dgm:pt>
    <dgm:pt modelId="{07E00FE2-EB6C-486C-87AF-C75323FF0030}" type="sibTrans" cxnId="{9AB18DAF-BBE4-4132-A680-70AA4CD6C3C3}">
      <dgm:prSet/>
      <dgm:spPr/>
      <dgm:t>
        <a:bodyPr/>
        <a:lstStyle/>
        <a:p>
          <a:endParaRPr lang="en-US" sz="1400"/>
        </a:p>
      </dgm:t>
    </dgm:pt>
    <dgm:pt modelId="{A5957B1D-CF56-4E3F-BADA-FC92385E5725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Font typeface="+mj-lt"/>
            <a:buNone/>
          </a:pPr>
          <a:r>
            <a:rPr lang="en-US" sz="1400" dirty="0"/>
            <a:t>Payer Contracting</a:t>
          </a:r>
        </a:p>
      </dgm:t>
    </dgm:pt>
    <dgm:pt modelId="{959EF9BD-A6F3-4A07-ADED-2F751091CA87}" type="parTrans" cxnId="{B403290A-FCD4-43CC-A8B6-8FE7BCEECB7C}">
      <dgm:prSet/>
      <dgm:spPr/>
      <dgm:t>
        <a:bodyPr/>
        <a:lstStyle/>
        <a:p>
          <a:endParaRPr lang="en-US" sz="1400"/>
        </a:p>
      </dgm:t>
    </dgm:pt>
    <dgm:pt modelId="{19A6D525-C1D9-4C1D-99BF-5608B687F8CA}" type="sibTrans" cxnId="{B403290A-FCD4-43CC-A8B6-8FE7BCEECB7C}">
      <dgm:prSet/>
      <dgm:spPr/>
      <dgm:t>
        <a:bodyPr/>
        <a:lstStyle/>
        <a:p>
          <a:endParaRPr lang="en-US" sz="1400"/>
        </a:p>
      </dgm:t>
    </dgm:pt>
    <dgm:pt modelId="{D8BC1692-8D39-4750-A5EF-C5848264A2DB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Falls</a:t>
          </a:r>
        </a:p>
      </dgm:t>
    </dgm:pt>
    <dgm:pt modelId="{BE272D0D-3BAD-4F19-A90E-C94CF919EDF6}" type="parTrans" cxnId="{3A55C8E1-31D6-4228-97BF-18E5A9267597}">
      <dgm:prSet/>
      <dgm:spPr/>
      <dgm:t>
        <a:bodyPr/>
        <a:lstStyle/>
        <a:p>
          <a:endParaRPr lang="en-US" sz="1400"/>
        </a:p>
      </dgm:t>
    </dgm:pt>
    <dgm:pt modelId="{10DFC824-7F28-4931-AD06-454CC871B1BE}" type="sibTrans" cxnId="{3A55C8E1-31D6-4228-97BF-18E5A9267597}">
      <dgm:prSet/>
      <dgm:spPr/>
      <dgm:t>
        <a:bodyPr/>
        <a:lstStyle/>
        <a:p>
          <a:endParaRPr lang="en-US" sz="1400"/>
        </a:p>
      </dgm:t>
    </dgm:pt>
    <dgm:pt modelId="{FCE8798F-161B-4DBD-9250-9B8A76FC0160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/>
            <a:t>Mortality</a:t>
          </a:r>
          <a:endParaRPr lang="en-US" sz="1400" dirty="0"/>
        </a:p>
      </dgm:t>
    </dgm:pt>
    <dgm:pt modelId="{2B5BEFB2-29A9-4577-8991-E72C94871A8D}" type="parTrans" cxnId="{FDF13D37-E6FD-4E49-8363-A722F8932195}">
      <dgm:prSet/>
      <dgm:spPr/>
      <dgm:t>
        <a:bodyPr/>
        <a:lstStyle/>
        <a:p>
          <a:endParaRPr lang="en-US" sz="1400"/>
        </a:p>
      </dgm:t>
    </dgm:pt>
    <dgm:pt modelId="{1D890F45-AB82-4F5F-B011-83D081C22852}" type="sibTrans" cxnId="{FDF13D37-E6FD-4E49-8363-A722F8932195}">
      <dgm:prSet/>
      <dgm:spPr/>
      <dgm:t>
        <a:bodyPr/>
        <a:lstStyle/>
        <a:p>
          <a:endParaRPr lang="en-US" sz="1400"/>
        </a:p>
      </dgm:t>
    </dgm:pt>
    <dgm:pt modelId="{E6A8E044-9C09-4526-B9AA-5D3A6E115647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b="1" u="sng" dirty="0"/>
            <a:t>Growth</a:t>
          </a:r>
        </a:p>
      </dgm:t>
    </dgm:pt>
    <dgm:pt modelId="{731C48DC-BF4A-4381-B960-D2962577AB43}" type="sibTrans" cxnId="{5CED9FB3-D78C-4385-83FE-702FFE534F41}">
      <dgm:prSet/>
      <dgm:spPr/>
      <dgm:t>
        <a:bodyPr/>
        <a:lstStyle/>
        <a:p>
          <a:endParaRPr lang="en-US" sz="1400"/>
        </a:p>
      </dgm:t>
    </dgm:pt>
    <dgm:pt modelId="{421B45B1-A600-4A1B-939A-A41628581AA0}" type="parTrans" cxnId="{5CED9FB3-D78C-4385-83FE-702FFE534F41}">
      <dgm:prSet/>
      <dgm:spPr/>
      <dgm:t>
        <a:bodyPr/>
        <a:lstStyle/>
        <a:p>
          <a:endParaRPr lang="en-US" sz="1400"/>
        </a:p>
      </dgm:t>
    </dgm:pt>
    <dgm:pt modelId="{248EB7B0-DD43-4F66-A536-18AA614E4406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Admissions</a:t>
          </a:r>
        </a:p>
      </dgm:t>
    </dgm:pt>
    <dgm:pt modelId="{3402BA16-A142-4B82-8CD9-8043A3784D54}" type="sibTrans" cxnId="{C6A5E6AC-6D62-4E2E-BCC8-38533F4BEBD7}">
      <dgm:prSet/>
      <dgm:spPr/>
      <dgm:t>
        <a:bodyPr/>
        <a:lstStyle/>
        <a:p>
          <a:endParaRPr lang="en-US" sz="1400"/>
        </a:p>
      </dgm:t>
    </dgm:pt>
    <dgm:pt modelId="{1C7F504C-D775-418A-864D-940779F57F64}" type="parTrans" cxnId="{C6A5E6AC-6D62-4E2E-BCC8-38533F4BEBD7}">
      <dgm:prSet/>
      <dgm:spPr/>
      <dgm:t>
        <a:bodyPr/>
        <a:lstStyle/>
        <a:p>
          <a:endParaRPr lang="en-US" sz="1400"/>
        </a:p>
      </dgm:t>
    </dgm:pt>
    <dgm:pt modelId="{A367849B-3270-4631-9C8C-79C47322ABCE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Specialty Referral/ Adoption</a:t>
          </a:r>
        </a:p>
      </dgm:t>
    </dgm:pt>
    <dgm:pt modelId="{B7BF3FBE-C98D-4E44-B34C-83E40B21AE53}" type="sibTrans" cxnId="{91ECF681-3E6A-4BD8-A4CE-6ADE48824308}">
      <dgm:prSet/>
      <dgm:spPr/>
      <dgm:t>
        <a:bodyPr/>
        <a:lstStyle/>
        <a:p>
          <a:endParaRPr lang="en-US" sz="1400"/>
        </a:p>
      </dgm:t>
    </dgm:pt>
    <dgm:pt modelId="{6DA6051A-8E29-4191-B8A3-FCDED2A76DD9}" type="parTrans" cxnId="{91ECF681-3E6A-4BD8-A4CE-6ADE48824308}">
      <dgm:prSet/>
      <dgm:spPr/>
      <dgm:t>
        <a:bodyPr/>
        <a:lstStyle/>
        <a:p>
          <a:endParaRPr lang="en-US" sz="1400"/>
        </a:p>
      </dgm:t>
    </dgm:pt>
    <dgm:pt modelId="{3AE18A41-7288-413E-94F9-3C8321A76228}">
      <dgm:prSet phldrT="[Text]" custT="1"/>
      <dgm:spPr>
        <a:solidFill>
          <a:srgbClr val="002060"/>
        </a:solidFill>
      </dgm:spPr>
      <dgm:t>
        <a:bodyPr/>
        <a:lstStyle/>
        <a:p>
          <a:pPr algn="ctr">
            <a:buNone/>
          </a:pPr>
          <a:r>
            <a:rPr lang="en-US" sz="1400" dirty="0"/>
            <a:t>Primary Care Referral</a:t>
          </a:r>
        </a:p>
      </dgm:t>
    </dgm:pt>
    <dgm:pt modelId="{846E97A8-0445-430B-A004-A19D89E42260}" type="parTrans" cxnId="{A2FC8052-CB72-4301-AC56-A6FF93F9DBCE}">
      <dgm:prSet/>
      <dgm:spPr/>
      <dgm:t>
        <a:bodyPr/>
        <a:lstStyle/>
        <a:p>
          <a:endParaRPr lang="en-US" sz="1400"/>
        </a:p>
      </dgm:t>
    </dgm:pt>
    <dgm:pt modelId="{2C946F31-7F91-4BAE-B8B7-0B7FB2F02796}" type="sibTrans" cxnId="{A2FC8052-CB72-4301-AC56-A6FF93F9DBCE}">
      <dgm:prSet/>
      <dgm:spPr/>
      <dgm:t>
        <a:bodyPr/>
        <a:lstStyle/>
        <a:p>
          <a:endParaRPr lang="en-US" sz="1400"/>
        </a:p>
      </dgm:t>
    </dgm:pt>
    <dgm:pt modelId="{5FE175DA-2229-4952-B0F7-4493F7A9BA3C}" type="pres">
      <dgm:prSet presAssocID="{DF97B7C7-73E7-4C39-A272-3CFEA416EB1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597066-14D3-4B7B-9FDF-2B3322E78BE5}" type="pres">
      <dgm:prSet presAssocID="{DF97B7C7-73E7-4C39-A272-3CFEA416EB16}" presName="matrix" presStyleCnt="0"/>
      <dgm:spPr/>
    </dgm:pt>
    <dgm:pt modelId="{53F616CE-FBC6-4AEA-B281-EEA33AB8D86F}" type="pres">
      <dgm:prSet presAssocID="{DF97B7C7-73E7-4C39-A272-3CFEA416EB16}" presName="tile1" presStyleLbl="node1" presStyleIdx="0" presStyleCnt="4"/>
      <dgm:spPr/>
    </dgm:pt>
    <dgm:pt modelId="{2CAF40C5-0FA0-4BE3-9653-E006963FA923}" type="pres">
      <dgm:prSet presAssocID="{DF97B7C7-73E7-4C39-A272-3CFEA416EB1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092BCE-54A2-48B7-89A4-4011448C2F93}" type="pres">
      <dgm:prSet presAssocID="{DF97B7C7-73E7-4C39-A272-3CFEA416EB16}" presName="tile2" presStyleLbl="node1" presStyleIdx="1" presStyleCnt="4"/>
      <dgm:spPr/>
    </dgm:pt>
    <dgm:pt modelId="{13E2475B-DD8C-4D59-94E9-A0310C54DDF7}" type="pres">
      <dgm:prSet presAssocID="{DF97B7C7-73E7-4C39-A272-3CFEA416EB1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1F87BD-6FB4-46FD-9AA7-2B687CA4F870}" type="pres">
      <dgm:prSet presAssocID="{DF97B7C7-73E7-4C39-A272-3CFEA416EB16}" presName="tile3" presStyleLbl="node1" presStyleIdx="2" presStyleCnt="4"/>
      <dgm:spPr/>
    </dgm:pt>
    <dgm:pt modelId="{35D1A3A6-BBB0-4A45-90DD-DCA8803CBEB8}" type="pres">
      <dgm:prSet presAssocID="{DF97B7C7-73E7-4C39-A272-3CFEA416EB1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F43121-EB77-48D4-A5E5-9900B11D0C04}" type="pres">
      <dgm:prSet presAssocID="{DF97B7C7-73E7-4C39-A272-3CFEA416EB16}" presName="tile4" presStyleLbl="node1" presStyleIdx="3" presStyleCnt="4"/>
      <dgm:spPr/>
    </dgm:pt>
    <dgm:pt modelId="{AFB28D5E-E2C0-48F2-8FD5-18DD01DE05A3}" type="pres">
      <dgm:prSet presAssocID="{DF97B7C7-73E7-4C39-A272-3CFEA416EB1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D0AB4E8-3CA5-44C6-9DA5-B4C437553901}" type="pres">
      <dgm:prSet presAssocID="{DF97B7C7-73E7-4C39-A272-3CFEA416EB1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857CA00-1567-4F24-A8AD-A95FB04B2A65}" srcId="{10E95B7C-4FF8-4571-AD22-ED1CE1C08BD8}" destId="{9177BCFF-717C-4C1C-A252-4BE0EBEEEFFA}" srcOrd="4" destOrd="0" parTransId="{91E4D4B0-2099-4969-9987-92C7EB289548}" sibTransId="{8823DE60-1648-4376-9530-5E4DAC985E03}"/>
    <dgm:cxn modelId="{6F6A2D02-2013-4CA7-9AE8-9656D0727987}" type="presOf" srcId="{4A00501B-075F-461A-B8F4-2779F4BACDA5}" destId="{35D1A3A6-BBB0-4A45-90DD-DCA8803CBEB8}" srcOrd="1" destOrd="0" presId="urn:microsoft.com/office/officeart/2005/8/layout/matrix1"/>
    <dgm:cxn modelId="{8D21AC06-DAE1-49F1-B32C-E82DBD9F29E1}" srcId="{DF97B7C7-73E7-4C39-A272-3CFEA416EB16}" destId="{770E1078-2775-4C0C-990D-5E0090166AE4}" srcOrd="0" destOrd="0" parTransId="{C5333043-D0A1-490D-B3C2-F9F81D26AEAC}" sibTransId="{AE7F572B-27BC-4D4A-A750-7FA82C684A79}"/>
    <dgm:cxn modelId="{460BDD06-B0C7-4503-A2CC-490BB63FF81E}" srcId="{4A00501B-075F-461A-B8F4-2779F4BACDA5}" destId="{4876EAF3-E34F-46D0-A643-18E4C4FD509C}" srcOrd="0" destOrd="0" parTransId="{F5BAA625-FCCE-4E25-8E14-C9420EB89681}" sibTransId="{A855EBF9-F203-45D9-8A11-09AC9A018EFC}"/>
    <dgm:cxn modelId="{5D062907-363A-4A72-9BFF-D706F864B775}" srcId="{10E95B7C-4FF8-4571-AD22-ED1CE1C08BD8}" destId="{1E2E133F-2346-4CAA-8114-687E36E109D9}" srcOrd="0" destOrd="0" parTransId="{5B1C7D20-4A26-442F-A917-2E75EF5CE193}" sibTransId="{315A6FAF-C289-42EF-9C1F-5CA333B495BB}"/>
    <dgm:cxn modelId="{B403290A-FCD4-43CC-A8B6-8FE7BCEECB7C}" srcId="{4A00501B-075F-461A-B8F4-2779F4BACDA5}" destId="{A5957B1D-CF56-4E3F-BADA-FC92385E5725}" srcOrd="1" destOrd="0" parTransId="{959EF9BD-A6F3-4A07-ADED-2F751091CA87}" sibTransId="{19A6D525-C1D9-4C1D-99BF-5608B687F8CA}"/>
    <dgm:cxn modelId="{AB67410F-45A3-45EA-9048-AE33C062C6A1}" type="presOf" srcId="{4A00501B-075F-461A-B8F4-2779F4BACDA5}" destId="{281F87BD-6FB4-46FD-9AA7-2B687CA4F870}" srcOrd="0" destOrd="0" presId="urn:microsoft.com/office/officeart/2005/8/layout/matrix1"/>
    <dgm:cxn modelId="{17E89F10-E695-44F4-8481-BAA456815DBA}" type="presOf" srcId="{CD45B0E3-C32F-4802-B88A-F2FB31CC82FA}" destId="{B8F43121-EB77-48D4-A5E5-9900B11D0C04}" srcOrd="0" destOrd="1" presId="urn:microsoft.com/office/officeart/2005/8/layout/matrix1"/>
    <dgm:cxn modelId="{0A99EB15-C5D8-49AE-91B7-230FE27A11FA}" type="presOf" srcId="{A5957B1D-CF56-4E3F-BADA-FC92385E5725}" destId="{281F87BD-6FB4-46FD-9AA7-2B687CA4F870}" srcOrd="0" destOrd="2" presId="urn:microsoft.com/office/officeart/2005/8/layout/matrix1"/>
    <dgm:cxn modelId="{51DEB42A-8AB0-428E-B7BB-2E1D298601F8}" srcId="{770E1078-2775-4C0C-990D-5E0090166AE4}" destId="{10E95B7C-4FF8-4571-AD22-ED1CE1C08BD8}" srcOrd="0" destOrd="0" parTransId="{B1B233BD-162A-42B7-9230-92D8E73A500B}" sibTransId="{8AFB7739-803C-46C1-B6F8-99C357A63938}"/>
    <dgm:cxn modelId="{29A67B2B-ED4A-44D2-A0E2-9839CB58BE3E}" type="presOf" srcId="{10E95B7C-4FF8-4571-AD22-ED1CE1C08BD8}" destId="{53F616CE-FBC6-4AEA-B281-EEA33AB8D86F}" srcOrd="0" destOrd="0" presId="urn:microsoft.com/office/officeart/2005/8/layout/matrix1"/>
    <dgm:cxn modelId="{735FE136-A33A-4D0D-9B67-561D31D77983}" type="presOf" srcId="{248EB7B0-DD43-4F66-A536-18AA614E4406}" destId="{13E2475B-DD8C-4D59-94E9-A0310C54DDF7}" srcOrd="1" destOrd="1" presId="urn:microsoft.com/office/officeart/2005/8/layout/matrix1"/>
    <dgm:cxn modelId="{FDF13D37-E6FD-4E49-8363-A722F8932195}" srcId="{10E95B7C-4FF8-4571-AD22-ED1CE1C08BD8}" destId="{FCE8798F-161B-4DBD-9250-9B8A76FC0160}" srcOrd="1" destOrd="0" parTransId="{2B5BEFB2-29A9-4577-8991-E72C94871A8D}" sibTransId="{1D890F45-AB82-4F5F-B011-83D081C22852}"/>
    <dgm:cxn modelId="{7A98C037-0ABC-4702-8F72-04FE57D1F251}" type="presOf" srcId="{5F3D7DE6-2156-4C80-BFD9-C7A90AAF895B}" destId="{B8F43121-EB77-48D4-A5E5-9900B11D0C04}" srcOrd="0" destOrd="0" presId="urn:microsoft.com/office/officeart/2005/8/layout/matrix1"/>
    <dgm:cxn modelId="{1730BE5B-C548-4275-A870-B45442F915F0}" type="presOf" srcId="{9177BCFF-717C-4C1C-A252-4BE0EBEEEFFA}" destId="{2CAF40C5-0FA0-4BE3-9653-E006963FA923}" srcOrd="1" destOrd="5" presId="urn:microsoft.com/office/officeart/2005/8/layout/matrix1"/>
    <dgm:cxn modelId="{0BF2795E-CF64-4AC4-8F99-93B1A3002882}" type="presOf" srcId="{9177BCFF-717C-4C1C-A252-4BE0EBEEEFFA}" destId="{53F616CE-FBC6-4AEA-B281-EEA33AB8D86F}" srcOrd="0" destOrd="5" presId="urn:microsoft.com/office/officeart/2005/8/layout/matrix1"/>
    <dgm:cxn modelId="{AD89A46C-6D0A-485B-8A75-E940C1791D76}" type="presOf" srcId="{A367849B-3270-4631-9C8C-79C47322ABCE}" destId="{F5092BCE-54A2-48B7-89A4-4011448C2F93}" srcOrd="0" destOrd="2" presId="urn:microsoft.com/office/officeart/2005/8/layout/matrix1"/>
    <dgm:cxn modelId="{9CD2C56C-47B0-4DB9-BA47-44CDD4773E6C}" srcId="{5F3D7DE6-2156-4C80-BFD9-C7A90AAF895B}" destId="{CD45B0E3-C32F-4802-B88A-F2FB31CC82FA}" srcOrd="0" destOrd="0" parTransId="{3E6173C3-160D-4DDD-9B2C-35A098E89AAE}" sibTransId="{1F067B2F-0C27-4A9D-8F82-9590C87620CE}"/>
    <dgm:cxn modelId="{F87EBE71-F6CB-41D6-8AAB-51971DDEDC2E}" type="presOf" srcId="{D8BC1692-8D39-4750-A5EF-C5848264A2DB}" destId="{53F616CE-FBC6-4AEA-B281-EEA33AB8D86F}" srcOrd="0" destOrd="6" presId="urn:microsoft.com/office/officeart/2005/8/layout/matrix1"/>
    <dgm:cxn modelId="{A2FC8052-CB72-4301-AC56-A6FF93F9DBCE}" srcId="{E6A8E044-9C09-4526-B9AA-5D3A6E115647}" destId="{3AE18A41-7288-413E-94F9-3C8321A76228}" srcOrd="2" destOrd="0" parTransId="{846E97A8-0445-430B-A004-A19D89E42260}" sibTransId="{2C946F31-7F91-4BAE-B8B7-0B7FB2F02796}"/>
    <dgm:cxn modelId="{FF4D9F72-F5C9-4B59-9AE0-3354795C1EB8}" type="presOf" srcId="{3AE18A41-7288-413E-94F9-3C8321A76228}" destId="{13E2475B-DD8C-4D59-94E9-A0310C54DDF7}" srcOrd="1" destOrd="3" presId="urn:microsoft.com/office/officeart/2005/8/layout/matrix1"/>
    <dgm:cxn modelId="{063C0074-87E4-44FC-B6F0-10A46C6CBF9B}" type="presOf" srcId="{10E95B7C-4FF8-4571-AD22-ED1CE1C08BD8}" destId="{2CAF40C5-0FA0-4BE3-9653-E006963FA923}" srcOrd="1" destOrd="0" presId="urn:microsoft.com/office/officeart/2005/8/layout/matrix1"/>
    <dgm:cxn modelId="{CE2F797C-D1C1-4CB2-A3CD-AE10AB92959F}" type="presOf" srcId="{59DC7090-4D5D-4FC3-955C-34EFE5D62A98}" destId="{B8F43121-EB77-48D4-A5E5-9900B11D0C04}" srcOrd="0" destOrd="2" presId="urn:microsoft.com/office/officeart/2005/8/layout/matrix1"/>
    <dgm:cxn modelId="{4216EC7C-82D0-4C80-93D3-C042DE29494B}" type="presOf" srcId="{9A8AA9EA-255C-4CDF-B9F7-78CBF369EC8B}" destId="{AFB28D5E-E2C0-48F2-8FD5-18DD01DE05A3}" srcOrd="1" destOrd="3" presId="urn:microsoft.com/office/officeart/2005/8/layout/matrix1"/>
    <dgm:cxn modelId="{91ECF681-3E6A-4BD8-A4CE-6ADE48824308}" srcId="{E6A8E044-9C09-4526-B9AA-5D3A6E115647}" destId="{A367849B-3270-4631-9C8C-79C47322ABCE}" srcOrd="1" destOrd="0" parTransId="{6DA6051A-8E29-4191-B8A3-FCDED2A76DD9}" sibTransId="{B7BF3FBE-C98D-4E44-B34C-83E40B21AE53}"/>
    <dgm:cxn modelId="{9DAEE582-9C97-4CF7-A0BB-6D6D7D23B9B7}" type="presOf" srcId="{770E1078-2775-4C0C-990D-5E0090166AE4}" destId="{7D0AB4E8-3CA5-44C6-9DA5-B4C437553901}" srcOrd="0" destOrd="0" presId="urn:microsoft.com/office/officeart/2005/8/layout/matrix1"/>
    <dgm:cxn modelId="{B4A57392-E42E-4C0C-9F71-A6E8B2A179E7}" type="presOf" srcId="{EB0AE5DC-1116-4DC2-A74F-4BFAE597A329}" destId="{53F616CE-FBC6-4AEA-B281-EEA33AB8D86F}" srcOrd="0" destOrd="3" presId="urn:microsoft.com/office/officeart/2005/8/layout/matrix1"/>
    <dgm:cxn modelId="{3391C794-F804-4D44-A9F3-E20F4C1F5FB9}" type="presOf" srcId="{9A8AA9EA-255C-4CDF-B9F7-78CBF369EC8B}" destId="{B8F43121-EB77-48D4-A5E5-9900B11D0C04}" srcOrd="0" destOrd="3" presId="urn:microsoft.com/office/officeart/2005/8/layout/matrix1"/>
    <dgm:cxn modelId="{58343DA5-0871-4A6F-9298-38792E3C8E23}" type="presOf" srcId="{4876EAF3-E34F-46D0-A643-18E4C4FD509C}" destId="{281F87BD-6FB4-46FD-9AA7-2B687CA4F870}" srcOrd="0" destOrd="1" presId="urn:microsoft.com/office/officeart/2005/8/layout/matrix1"/>
    <dgm:cxn modelId="{DB6C5BA8-5058-475E-915F-1E025C9A53B2}" srcId="{770E1078-2775-4C0C-990D-5E0090166AE4}" destId="{4A00501B-075F-461A-B8F4-2779F4BACDA5}" srcOrd="2" destOrd="0" parTransId="{1A9F6E67-695D-4A2B-B648-515DB45F60B7}" sibTransId="{93486673-CC6C-4226-BDCF-FE8DD7DC772F}"/>
    <dgm:cxn modelId="{405B95AA-813A-4A69-9CD0-065DAA71E745}" srcId="{10E95B7C-4FF8-4571-AD22-ED1CE1C08BD8}" destId="{B9370BF1-25BB-41AD-8F42-A7DCB3D3A199}" srcOrd="3" destOrd="0" parTransId="{5E424989-5DD2-48E3-9E9B-D70607212248}" sibTransId="{FAC2CD84-F679-4559-ABAF-1BD86779BB82}"/>
    <dgm:cxn modelId="{CA869BAC-7589-4D37-BA96-A24DDA88B77D}" type="presOf" srcId="{1E2E133F-2346-4CAA-8114-687E36E109D9}" destId="{53F616CE-FBC6-4AEA-B281-EEA33AB8D86F}" srcOrd="0" destOrd="1" presId="urn:microsoft.com/office/officeart/2005/8/layout/matrix1"/>
    <dgm:cxn modelId="{C6A5E6AC-6D62-4E2E-BCC8-38533F4BEBD7}" srcId="{E6A8E044-9C09-4526-B9AA-5D3A6E115647}" destId="{248EB7B0-DD43-4F66-A536-18AA614E4406}" srcOrd="0" destOrd="0" parTransId="{1C7F504C-D775-418A-864D-940779F57F64}" sibTransId="{3402BA16-A142-4B82-8CD9-8043A3784D54}"/>
    <dgm:cxn modelId="{8ABAF2AE-2621-4351-AAFA-E66F08F83AC8}" srcId="{5F3D7DE6-2156-4C80-BFD9-C7A90AAF895B}" destId="{59DC7090-4D5D-4FC3-955C-34EFE5D62A98}" srcOrd="1" destOrd="0" parTransId="{11B127E5-9FAA-48B1-B60B-B3A372E1C655}" sibTransId="{52F12B5F-AE26-41C9-BA14-92367CFCF80E}"/>
    <dgm:cxn modelId="{8DBE65AF-D832-45DF-8647-73CD62C3DD11}" type="presOf" srcId="{5F3D7DE6-2156-4C80-BFD9-C7A90AAF895B}" destId="{AFB28D5E-E2C0-48F2-8FD5-18DD01DE05A3}" srcOrd="1" destOrd="0" presId="urn:microsoft.com/office/officeart/2005/8/layout/matrix1"/>
    <dgm:cxn modelId="{058E50AF-9A14-43A0-B199-E66FE3F3E823}" type="presOf" srcId="{3AE18A41-7288-413E-94F9-3C8321A76228}" destId="{F5092BCE-54A2-48B7-89A4-4011448C2F93}" srcOrd="0" destOrd="3" presId="urn:microsoft.com/office/officeart/2005/8/layout/matrix1"/>
    <dgm:cxn modelId="{9AB18DAF-BBE4-4132-A680-70AA4CD6C3C3}" srcId="{5F3D7DE6-2156-4C80-BFD9-C7A90AAF895B}" destId="{9A8AA9EA-255C-4CDF-B9F7-78CBF369EC8B}" srcOrd="2" destOrd="0" parTransId="{9CB25FF6-5EF3-40B1-8B50-22242A015331}" sibTransId="{07E00FE2-EB6C-486C-87AF-C75323FF0030}"/>
    <dgm:cxn modelId="{5CED9FB3-D78C-4385-83FE-702FFE534F41}" srcId="{770E1078-2775-4C0C-990D-5E0090166AE4}" destId="{E6A8E044-9C09-4526-B9AA-5D3A6E115647}" srcOrd="1" destOrd="0" parTransId="{421B45B1-A600-4A1B-939A-A41628581AA0}" sibTransId="{731C48DC-BF4A-4381-B960-D2962577AB43}"/>
    <dgm:cxn modelId="{06F5D6B3-42A1-461A-B047-F0AB2F59B80E}" type="presOf" srcId="{A367849B-3270-4631-9C8C-79C47322ABCE}" destId="{13E2475B-DD8C-4D59-94E9-A0310C54DDF7}" srcOrd="1" destOrd="2" presId="urn:microsoft.com/office/officeart/2005/8/layout/matrix1"/>
    <dgm:cxn modelId="{7C8617B5-3469-4118-B09E-007E0C346CF9}" srcId="{10E95B7C-4FF8-4571-AD22-ED1CE1C08BD8}" destId="{EB0AE5DC-1116-4DC2-A74F-4BFAE597A329}" srcOrd="2" destOrd="0" parTransId="{A7D57F5C-932A-4096-AB5F-5F5E1682203A}" sibTransId="{FFB7CF32-00FF-479F-BBC0-EC9FD92143F9}"/>
    <dgm:cxn modelId="{BC0C43B8-ACDA-4796-8EDB-0AB6ED261F32}" type="presOf" srcId="{248EB7B0-DD43-4F66-A536-18AA614E4406}" destId="{F5092BCE-54A2-48B7-89A4-4011448C2F93}" srcOrd="0" destOrd="1" presId="urn:microsoft.com/office/officeart/2005/8/layout/matrix1"/>
    <dgm:cxn modelId="{19E2B6B8-07CD-4F8D-9DFB-5D6E6AC4F4D0}" type="presOf" srcId="{B9370BF1-25BB-41AD-8F42-A7DCB3D3A199}" destId="{2CAF40C5-0FA0-4BE3-9653-E006963FA923}" srcOrd="1" destOrd="4" presId="urn:microsoft.com/office/officeart/2005/8/layout/matrix1"/>
    <dgm:cxn modelId="{F93232BE-4260-400D-9DA2-F35F446ACA7D}" type="presOf" srcId="{E6A8E044-9C09-4526-B9AA-5D3A6E115647}" destId="{13E2475B-DD8C-4D59-94E9-A0310C54DDF7}" srcOrd="1" destOrd="0" presId="urn:microsoft.com/office/officeart/2005/8/layout/matrix1"/>
    <dgm:cxn modelId="{F61638C6-4CA8-437F-A430-E1E56E79E6EA}" type="presOf" srcId="{D8BC1692-8D39-4750-A5EF-C5848264A2DB}" destId="{2CAF40C5-0FA0-4BE3-9653-E006963FA923}" srcOrd="1" destOrd="6" presId="urn:microsoft.com/office/officeart/2005/8/layout/matrix1"/>
    <dgm:cxn modelId="{BB4EAEC9-03DA-4E18-B9E6-7344237FBEB3}" type="presOf" srcId="{FCE8798F-161B-4DBD-9250-9B8A76FC0160}" destId="{2CAF40C5-0FA0-4BE3-9653-E006963FA923}" srcOrd="1" destOrd="2" presId="urn:microsoft.com/office/officeart/2005/8/layout/matrix1"/>
    <dgm:cxn modelId="{5ABDDDC9-D129-4705-BE0A-4799DF43299D}" type="presOf" srcId="{CD45B0E3-C32F-4802-B88A-F2FB31CC82FA}" destId="{AFB28D5E-E2C0-48F2-8FD5-18DD01DE05A3}" srcOrd="1" destOrd="1" presId="urn:microsoft.com/office/officeart/2005/8/layout/matrix1"/>
    <dgm:cxn modelId="{2F8797D0-E518-4D36-B09B-73D53332F98E}" type="presOf" srcId="{59DC7090-4D5D-4FC3-955C-34EFE5D62A98}" destId="{AFB28D5E-E2C0-48F2-8FD5-18DD01DE05A3}" srcOrd="1" destOrd="2" presId="urn:microsoft.com/office/officeart/2005/8/layout/matrix1"/>
    <dgm:cxn modelId="{DAE4CED0-FF57-4308-BE41-B2EC45F07C7E}" type="presOf" srcId="{DF97B7C7-73E7-4C39-A272-3CFEA416EB16}" destId="{5FE175DA-2229-4952-B0F7-4493F7A9BA3C}" srcOrd="0" destOrd="0" presId="urn:microsoft.com/office/officeart/2005/8/layout/matrix1"/>
    <dgm:cxn modelId="{EEDB3ED4-09FD-4DFE-BE17-A8F8173AB569}" type="presOf" srcId="{FCE8798F-161B-4DBD-9250-9B8A76FC0160}" destId="{53F616CE-FBC6-4AEA-B281-EEA33AB8D86F}" srcOrd="0" destOrd="2" presId="urn:microsoft.com/office/officeart/2005/8/layout/matrix1"/>
    <dgm:cxn modelId="{722D1ED5-E8E1-40D0-A2E2-C5A4513413E3}" type="presOf" srcId="{1E2E133F-2346-4CAA-8114-687E36E109D9}" destId="{2CAF40C5-0FA0-4BE3-9653-E006963FA923}" srcOrd="1" destOrd="1" presId="urn:microsoft.com/office/officeart/2005/8/layout/matrix1"/>
    <dgm:cxn modelId="{B0CEF9D5-928A-4316-829E-00F8A32572CC}" type="presOf" srcId="{A5957B1D-CF56-4E3F-BADA-FC92385E5725}" destId="{35D1A3A6-BBB0-4A45-90DD-DCA8803CBEB8}" srcOrd="1" destOrd="2" presId="urn:microsoft.com/office/officeart/2005/8/layout/matrix1"/>
    <dgm:cxn modelId="{3A55C8E1-31D6-4228-97BF-18E5A9267597}" srcId="{10E95B7C-4FF8-4571-AD22-ED1CE1C08BD8}" destId="{D8BC1692-8D39-4750-A5EF-C5848264A2DB}" srcOrd="5" destOrd="0" parTransId="{BE272D0D-3BAD-4F19-A90E-C94CF919EDF6}" sibTransId="{10DFC824-7F28-4931-AD06-454CC871B1BE}"/>
    <dgm:cxn modelId="{1D0102E3-D26D-42C0-933D-AB3A03D140C4}" type="presOf" srcId="{B9370BF1-25BB-41AD-8F42-A7DCB3D3A199}" destId="{53F616CE-FBC6-4AEA-B281-EEA33AB8D86F}" srcOrd="0" destOrd="4" presId="urn:microsoft.com/office/officeart/2005/8/layout/matrix1"/>
    <dgm:cxn modelId="{802EE5E3-AE09-4785-A6A9-545F55E0E4CA}" srcId="{770E1078-2775-4C0C-990D-5E0090166AE4}" destId="{5F3D7DE6-2156-4C80-BFD9-C7A90AAF895B}" srcOrd="3" destOrd="0" parTransId="{0507CD96-8F88-4BD6-95E0-BE2BC7209DDE}" sibTransId="{CAAC6467-C0DE-476D-9CFD-3810D3548911}"/>
    <dgm:cxn modelId="{25416BF4-605C-4E23-B1F3-05C32BB117F1}" type="presOf" srcId="{4876EAF3-E34F-46D0-A643-18E4C4FD509C}" destId="{35D1A3A6-BBB0-4A45-90DD-DCA8803CBEB8}" srcOrd="1" destOrd="1" presId="urn:microsoft.com/office/officeart/2005/8/layout/matrix1"/>
    <dgm:cxn modelId="{8CAF9FF8-D1D6-44F2-975C-74E1F3C201DA}" type="presOf" srcId="{E6A8E044-9C09-4526-B9AA-5D3A6E115647}" destId="{F5092BCE-54A2-48B7-89A4-4011448C2F93}" srcOrd="0" destOrd="0" presId="urn:microsoft.com/office/officeart/2005/8/layout/matrix1"/>
    <dgm:cxn modelId="{5B7B04FA-8137-4840-8BD9-B751A7FB7AB4}" type="presOf" srcId="{EB0AE5DC-1116-4DC2-A74F-4BFAE597A329}" destId="{2CAF40C5-0FA0-4BE3-9653-E006963FA923}" srcOrd="1" destOrd="3" presId="urn:microsoft.com/office/officeart/2005/8/layout/matrix1"/>
    <dgm:cxn modelId="{9B40636F-2D9D-40E5-8A4B-89624D880403}" type="presParOf" srcId="{5FE175DA-2229-4952-B0F7-4493F7A9BA3C}" destId="{68597066-14D3-4B7B-9FDF-2B3322E78BE5}" srcOrd="0" destOrd="0" presId="urn:microsoft.com/office/officeart/2005/8/layout/matrix1"/>
    <dgm:cxn modelId="{1B5A3779-F44D-4CBC-B1DE-95BD009BC424}" type="presParOf" srcId="{68597066-14D3-4B7B-9FDF-2B3322E78BE5}" destId="{53F616CE-FBC6-4AEA-B281-EEA33AB8D86F}" srcOrd="0" destOrd="0" presId="urn:microsoft.com/office/officeart/2005/8/layout/matrix1"/>
    <dgm:cxn modelId="{7499E6FC-7457-452D-A4C5-BEA6F5D210F0}" type="presParOf" srcId="{68597066-14D3-4B7B-9FDF-2B3322E78BE5}" destId="{2CAF40C5-0FA0-4BE3-9653-E006963FA923}" srcOrd="1" destOrd="0" presId="urn:microsoft.com/office/officeart/2005/8/layout/matrix1"/>
    <dgm:cxn modelId="{F6155B95-C7FF-4A83-A18F-21A1FE2881B7}" type="presParOf" srcId="{68597066-14D3-4B7B-9FDF-2B3322E78BE5}" destId="{F5092BCE-54A2-48B7-89A4-4011448C2F93}" srcOrd="2" destOrd="0" presId="urn:microsoft.com/office/officeart/2005/8/layout/matrix1"/>
    <dgm:cxn modelId="{AE0460EE-AA51-421C-8066-8113B18B1C78}" type="presParOf" srcId="{68597066-14D3-4B7B-9FDF-2B3322E78BE5}" destId="{13E2475B-DD8C-4D59-94E9-A0310C54DDF7}" srcOrd="3" destOrd="0" presId="urn:microsoft.com/office/officeart/2005/8/layout/matrix1"/>
    <dgm:cxn modelId="{3DDE3718-E542-4C36-88F8-CA4EE75D7292}" type="presParOf" srcId="{68597066-14D3-4B7B-9FDF-2B3322E78BE5}" destId="{281F87BD-6FB4-46FD-9AA7-2B687CA4F870}" srcOrd="4" destOrd="0" presId="urn:microsoft.com/office/officeart/2005/8/layout/matrix1"/>
    <dgm:cxn modelId="{43CD9DC7-1533-4184-884C-305A688A26B6}" type="presParOf" srcId="{68597066-14D3-4B7B-9FDF-2B3322E78BE5}" destId="{35D1A3A6-BBB0-4A45-90DD-DCA8803CBEB8}" srcOrd="5" destOrd="0" presId="urn:microsoft.com/office/officeart/2005/8/layout/matrix1"/>
    <dgm:cxn modelId="{46FFB3D5-ABC8-4C89-BD3A-E1E4EBA37009}" type="presParOf" srcId="{68597066-14D3-4B7B-9FDF-2B3322E78BE5}" destId="{B8F43121-EB77-48D4-A5E5-9900B11D0C04}" srcOrd="6" destOrd="0" presId="urn:microsoft.com/office/officeart/2005/8/layout/matrix1"/>
    <dgm:cxn modelId="{CE3E6D24-0F7B-4A55-A54B-B95818DA555D}" type="presParOf" srcId="{68597066-14D3-4B7B-9FDF-2B3322E78BE5}" destId="{AFB28D5E-E2C0-48F2-8FD5-18DD01DE05A3}" srcOrd="7" destOrd="0" presId="urn:microsoft.com/office/officeart/2005/8/layout/matrix1"/>
    <dgm:cxn modelId="{2294EDBE-E3CA-4473-B799-0590B6A88B1D}" type="presParOf" srcId="{5FE175DA-2229-4952-B0F7-4493F7A9BA3C}" destId="{7D0AB4E8-3CA5-44C6-9DA5-B4C43755390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89A46E-4786-4A92-BCA2-121A8FD022E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7D3EB-3E4B-45CC-8A1A-E5D3116CE93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Expand to other specialties as an option to return patients to home more quickly following procedures and hospitalizations.  </a:t>
          </a:r>
        </a:p>
      </dgm:t>
    </dgm:pt>
    <dgm:pt modelId="{9D506C58-F56F-4D81-9852-9F5A93A79AEA}" type="parTrans" cxnId="{49CACEB4-E6E3-433E-BE30-71A018180207}">
      <dgm:prSet/>
      <dgm:spPr/>
      <dgm:t>
        <a:bodyPr/>
        <a:lstStyle/>
        <a:p>
          <a:endParaRPr lang="en-US"/>
        </a:p>
      </dgm:t>
    </dgm:pt>
    <dgm:pt modelId="{2CD93E6D-A4B6-455A-8A50-E802E345CAAC}" type="sibTrans" cxnId="{49CACEB4-E6E3-433E-BE30-71A0181802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0C8478-33C2-485C-90DA-010BDFD3D10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Through emerging technologies, identify at-risk patients to allow for proactive population health management</a:t>
          </a:r>
          <a:r>
            <a:rPr lang="en-US" sz="2000" dirty="0"/>
            <a:t>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3D253-6CE8-404C-9EA1-C9960635162B}" type="parTrans" cxnId="{7C7DE32C-0406-4AF4-9A22-205C55222572}">
      <dgm:prSet/>
      <dgm:spPr/>
      <dgm:t>
        <a:bodyPr/>
        <a:lstStyle/>
        <a:p>
          <a:endParaRPr lang="en-US"/>
        </a:p>
      </dgm:t>
    </dgm:pt>
    <dgm:pt modelId="{E64BF6C2-2321-43F2-9627-602E1692AEA2}" type="sibTrans" cxnId="{7C7DE32C-0406-4AF4-9A22-205C552225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0BADBC-08F8-44A3-B342-4864515E623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Develop alternatives to other levels of care (skilled nursing, inpatient rehabilitation, etc.).</a:t>
          </a:r>
        </a:p>
      </dgm:t>
    </dgm:pt>
    <dgm:pt modelId="{C8AE0669-E4AE-4185-AAAF-1DB7EE8A3243}" type="parTrans" cxnId="{19780D20-935E-47BD-8CC8-ABD6C8BD1591}">
      <dgm:prSet/>
      <dgm:spPr/>
      <dgm:t>
        <a:bodyPr/>
        <a:lstStyle/>
        <a:p>
          <a:endParaRPr lang="en-US"/>
        </a:p>
      </dgm:t>
    </dgm:pt>
    <dgm:pt modelId="{1FA6993B-7C14-4D85-AF83-ADBEA877453C}" type="sibTrans" cxnId="{19780D20-935E-47BD-8CC8-ABD6C8BD15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3B8BCD-538D-45A8-BC00-5D3D88EF4F1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Leverage scalability to provide acute level care in underserved and rural communities.</a:t>
          </a:r>
          <a:endParaRPr lang="en-US" sz="2000" dirty="0"/>
        </a:p>
      </dgm:t>
    </dgm:pt>
    <dgm:pt modelId="{7E691201-5CCE-413D-BB23-11C2308668A3}" type="parTrans" cxnId="{A0323BC0-8868-4589-ACE9-036B6067D880}">
      <dgm:prSet/>
      <dgm:spPr/>
      <dgm:t>
        <a:bodyPr/>
        <a:lstStyle/>
        <a:p>
          <a:endParaRPr lang="en-US"/>
        </a:p>
      </dgm:t>
    </dgm:pt>
    <dgm:pt modelId="{B5B99EF9-17E0-4954-A1DA-5141C8AC44FA}" type="sibTrans" cxnId="{A0323BC0-8868-4589-ACE9-036B6067D8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B58B4D-146D-4409-B046-ED971C18E390}" type="pres">
      <dgm:prSet presAssocID="{5A89A46E-4786-4A92-BCA2-121A8FD022E2}" presName="root" presStyleCnt="0">
        <dgm:presLayoutVars>
          <dgm:dir/>
          <dgm:resizeHandles val="exact"/>
        </dgm:presLayoutVars>
      </dgm:prSet>
      <dgm:spPr/>
    </dgm:pt>
    <dgm:pt modelId="{E85DA157-38F5-4B7F-8CFE-6FDC18C0178F}" type="pres">
      <dgm:prSet presAssocID="{5A89A46E-4786-4A92-BCA2-121A8FD022E2}" presName="container" presStyleCnt="0">
        <dgm:presLayoutVars>
          <dgm:dir/>
          <dgm:resizeHandles val="exact"/>
        </dgm:presLayoutVars>
      </dgm:prSet>
      <dgm:spPr/>
    </dgm:pt>
    <dgm:pt modelId="{6F2A8054-6587-49A8-8AF3-FD8AF5B8FE1E}" type="pres">
      <dgm:prSet presAssocID="{0827D3EB-3E4B-45CC-8A1A-E5D3116CE93B}" presName="compNode" presStyleCnt="0"/>
      <dgm:spPr/>
    </dgm:pt>
    <dgm:pt modelId="{58CF723F-AD3F-43D9-9CA7-9C1F627C6D25}" type="pres">
      <dgm:prSet presAssocID="{0827D3EB-3E4B-45CC-8A1A-E5D3116CE93B}" presName="iconBgRect" presStyleLbl="bgShp" presStyleIdx="0" presStyleCnt="4"/>
      <dgm:spPr/>
    </dgm:pt>
    <dgm:pt modelId="{64524653-475D-4B64-A998-92A1F0F804A0}" type="pres">
      <dgm:prSet presAssocID="{0827D3EB-3E4B-45CC-8A1A-E5D3116CE9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0147F76-DC55-4C29-9CDC-2E7E2AC54F6A}" type="pres">
      <dgm:prSet presAssocID="{0827D3EB-3E4B-45CC-8A1A-E5D3116CE93B}" presName="spaceRect" presStyleCnt="0"/>
      <dgm:spPr/>
    </dgm:pt>
    <dgm:pt modelId="{FFFA4B1F-8F55-4C27-B8FD-C27A803D6199}" type="pres">
      <dgm:prSet presAssocID="{0827D3EB-3E4B-45CC-8A1A-E5D3116CE93B}" presName="textRect" presStyleLbl="revTx" presStyleIdx="0" presStyleCnt="4" custScaleX="106720">
        <dgm:presLayoutVars>
          <dgm:chMax val="1"/>
          <dgm:chPref val="1"/>
        </dgm:presLayoutVars>
      </dgm:prSet>
      <dgm:spPr/>
    </dgm:pt>
    <dgm:pt modelId="{6D8BE740-7A0C-467A-8942-57698090678E}" type="pres">
      <dgm:prSet presAssocID="{2CD93E6D-A4B6-455A-8A50-E802E345CAAC}" presName="sibTrans" presStyleLbl="sibTrans2D1" presStyleIdx="0" presStyleCnt="0"/>
      <dgm:spPr/>
    </dgm:pt>
    <dgm:pt modelId="{9B396688-32F0-4B6E-BB6D-E34581E0C965}" type="pres">
      <dgm:prSet presAssocID="{B80C8478-33C2-485C-90DA-010BDFD3D103}" presName="compNode" presStyleCnt="0"/>
      <dgm:spPr/>
    </dgm:pt>
    <dgm:pt modelId="{46F3829C-A9AF-4B88-8811-D43B34B0FCEC}" type="pres">
      <dgm:prSet presAssocID="{B80C8478-33C2-485C-90DA-010BDFD3D103}" presName="iconBgRect" presStyleLbl="bgShp" presStyleIdx="1" presStyleCnt="4" custLinFactNeighborX="-7188"/>
      <dgm:spPr/>
    </dgm:pt>
    <dgm:pt modelId="{2232B72E-4962-4EA7-9444-85014F2DFC78}" type="pres">
      <dgm:prSet presAssocID="{B80C8478-33C2-485C-90DA-010BDFD3D103}" presName="iconRect" presStyleLbl="node1" presStyleIdx="1" presStyleCnt="4" custLinFactNeighborX="-11153" custLinFactNeighborY="-12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5066A310-96E1-431B-B946-2A0B3B487C1D}" type="pres">
      <dgm:prSet presAssocID="{B80C8478-33C2-485C-90DA-010BDFD3D103}" presName="spaceRect" presStyleCnt="0"/>
      <dgm:spPr/>
    </dgm:pt>
    <dgm:pt modelId="{32F55F02-11B0-4F41-9170-6704693D08A0}" type="pres">
      <dgm:prSet presAssocID="{B80C8478-33C2-485C-90DA-010BDFD3D103}" presName="textRect" presStyleLbl="revTx" presStyleIdx="1" presStyleCnt="4" custScaleX="110571">
        <dgm:presLayoutVars>
          <dgm:chMax val="1"/>
          <dgm:chPref val="1"/>
        </dgm:presLayoutVars>
      </dgm:prSet>
      <dgm:spPr/>
    </dgm:pt>
    <dgm:pt modelId="{D2DB63D1-3C35-4E3F-A037-4A763BDDA61D}" type="pres">
      <dgm:prSet presAssocID="{E64BF6C2-2321-43F2-9627-602E1692AEA2}" presName="sibTrans" presStyleLbl="sibTrans2D1" presStyleIdx="0" presStyleCnt="0"/>
      <dgm:spPr/>
    </dgm:pt>
    <dgm:pt modelId="{F74CCBA5-49DD-4EDD-9D28-6F1FF742194A}" type="pres">
      <dgm:prSet presAssocID="{8E0BADBC-08F8-44A3-B342-4864515E6231}" presName="compNode" presStyleCnt="0"/>
      <dgm:spPr/>
    </dgm:pt>
    <dgm:pt modelId="{94F25600-C94D-42E3-9103-BB4C66B2413B}" type="pres">
      <dgm:prSet presAssocID="{8E0BADBC-08F8-44A3-B342-4864515E6231}" presName="iconBgRect" presStyleLbl="bgShp" presStyleIdx="2" presStyleCnt="4"/>
      <dgm:spPr/>
    </dgm:pt>
    <dgm:pt modelId="{136F4A37-7985-46E1-A1DF-CD61CEA35457}" type="pres">
      <dgm:prSet presAssocID="{8E0BADBC-08F8-44A3-B342-4864515E62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C237CA6-2868-431F-A05F-79B29AC9ED11}" type="pres">
      <dgm:prSet presAssocID="{8E0BADBC-08F8-44A3-B342-4864515E6231}" presName="spaceRect" presStyleCnt="0"/>
      <dgm:spPr/>
    </dgm:pt>
    <dgm:pt modelId="{9EE9B18E-8FFC-4408-B592-B282D7A8EDDA}" type="pres">
      <dgm:prSet presAssocID="{8E0BADBC-08F8-44A3-B342-4864515E6231}" presName="textRect" presStyleLbl="revTx" presStyleIdx="2" presStyleCnt="4">
        <dgm:presLayoutVars>
          <dgm:chMax val="1"/>
          <dgm:chPref val="1"/>
        </dgm:presLayoutVars>
      </dgm:prSet>
      <dgm:spPr/>
    </dgm:pt>
    <dgm:pt modelId="{102F835B-7782-48D7-A29A-3A07D771C608}" type="pres">
      <dgm:prSet presAssocID="{1FA6993B-7C14-4D85-AF83-ADBEA877453C}" presName="sibTrans" presStyleLbl="sibTrans2D1" presStyleIdx="0" presStyleCnt="0"/>
      <dgm:spPr/>
    </dgm:pt>
    <dgm:pt modelId="{94D548B6-CBAA-4CE2-A609-E934556C7992}" type="pres">
      <dgm:prSet presAssocID="{CC3B8BCD-538D-45A8-BC00-5D3D88EF4F15}" presName="compNode" presStyleCnt="0"/>
      <dgm:spPr/>
    </dgm:pt>
    <dgm:pt modelId="{4F2D3F9C-AFB7-42D6-B16A-6969CE2B0CC5}" type="pres">
      <dgm:prSet presAssocID="{CC3B8BCD-538D-45A8-BC00-5D3D88EF4F15}" presName="iconBgRect" presStyleLbl="bgShp" presStyleIdx="3" presStyleCnt="4"/>
      <dgm:spPr/>
    </dgm:pt>
    <dgm:pt modelId="{8F3AD2AF-4D09-4025-8B59-BC7196921EA6}" type="pres">
      <dgm:prSet presAssocID="{CC3B8BCD-538D-45A8-BC00-5D3D88EF4F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644B7180-D98F-4FB7-A91F-E4CF760E75DF}" type="pres">
      <dgm:prSet presAssocID="{CC3B8BCD-538D-45A8-BC00-5D3D88EF4F15}" presName="spaceRect" presStyleCnt="0"/>
      <dgm:spPr/>
    </dgm:pt>
    <dgm:pt modelId="{A97B25D3-854B-4389-BF12-A05DB218D381}" type="pres">
      <dgm:prSet presAssocID="{CC3B8BCD-538D-45A8-BC00-5D3D88EF4F15}" presName="textRect" presStyleLbl="revTx" presStyleIdx="3" presStyleCnt="4" custScaleX="108539" custLinFactNeighborX="5264" custLinFactNeighborY="2156">
        <dgm:presLayoutVars>
          <dgm:chMax val="1"/>
          <dgm:chPref val="1"/>
        </dgm:presLayoutVars>
      </dgm:prSet>
      <dgm:spPr/>
    </dgm:pt>
  </dgm:ptLst>
  <dgm:cxnLst>
    <dgm:cxn modelId="{19780D20-935E-47BD-8CC8-ABD6C8BD1591}" srcId="{5A89A46E-4786-4A92-BCA2-121A8FD022E2}" destId="{8E0BADBC-08F8-44A3-B342-4864515E6231}" srcOrd="2" destOrd="0" parTransId="{C8AE0669-E4AE-4185-AAAF-1DB7EE8A3243}" sibTransId="{1FA6993B-7C14-4D85-AF83-ADBEA877453C}"/>
    <dgm:cxn modelId="{94EF9029-7278-48C5-A4E1-144381C56D45}" type="presOf" srcId="{5A89A46E-4786-4A92-BCA2-121A8FD022E2}" destId="{69B58B4D-146D-4409-B046-ED971C18E390}" srcOrd="0" destOrd="0" presId="urn:microsoft.com/office/officeart/2018/2/layout/IconCircleList"/>
    <dgm:cxn modelId="{D4E8AD29-E45F-407A-AE01-A47E58DB0891}" type="presOf" srcId="{2CD93E6D-A4B6-455A-8A50-E802E345CAAC}" destId="{6D8BE740-7A0C-467A-8942-57698090678E}" srcOrd="0" destOrd="0" presId="urn:microsoft.com/office/officeart/2018/2/layout/IconCircleList"/>
    <dgm:cxn modelId="{2BCBB72B-23DE-4D24-84EA-2E67237EC3DF}" type="presOf" srcId="{CC3B8BCD-538D-45A8-BC00-5D3D88EF4F15}" destId="{A97B25D3-854B-4389-BF12-A05DB218D381}" srcOrd="0" destOrd="0" presId="urn:microsoft.com/office/officeart/2018/2/layout/IconCircleList"/>
    <dgm:cxn modelId="{7C7DE32C-0406-4AF4-9A22-205C55222572}" srcId="{5A89A46E-4786-4A92-BCA2-121A8FD022E2}" destId="{B80C8478-33C2-485C-90DA-010BDFD3D103}" srcOrd="1" destOrd="0" parTransId="{BC73D253-6CE8-404C-9EA1-C9960635162B}" sibTransId="{E64BF6C2-2321-43F2-9627-602E1692AEA2}"/>
    <dgm:cxn modelId="{04176C5C-B50A-4B33-8BED-5FACD6C2AE52}" type="presOf" srcId="{1FA6993B-7C14-4D85-AF83-ADBEA877453C}" destId="{102F835B-7782-48D7-A29A-3A07D771C608}" srcOrd="0" destOrd="0" presId="urn:microsoft.com/office/officeart/2018/2/layout/IconCircleList"/>
    <dgm:cxn modelId="{51ACAF65-7932-40B1-A3B2-536D1B76F65A}" type="presOf" srcId="{E64BF6C2-2321-43F2-9627-602E1692AEA2}" destId="{D2DB63D1-3C35-4E3F-A037-4A763BDDA61D}" srcOrd="0" destOrd="0" presId="urn:microsoft.com/office/officeart/2018/2/layout/IconCircleList"/>
    <dgm:cxn modelId="{A4311583-97B7-4DF9-9030-2B0A9805AEE4}" type="presOf" srcId="{0827D3EB-3E4B-45CC-8A1A-E5D3116CE93B}" destId="{FFFA4B1F-8F55-4C27-B8FD-C27A803D6199}" srcOrd="0" destOrd="0" presId="urn:microsoft.com/office/officeart/2018/2/layout/IconCircleList"/>
    <dgm:cxn modelId="{49CACEB4-E6E3-433E-BE30-71A018180207}" srcId="{5A89A46E-4786-4A92-BCA2-121A8FD022E2}" destId="{0827D3EB-3E4B-45CC-8A1A-E5D3116CE93B}" srcOrd="0" destOrd="0" parTransId="{9D506C58-F56F-4D81-9852-9F5A93A79AEA}" sibTransId="{2CD93E6D-A4B6-455A-8A50-E802E345CAAC}"/>
    <dgm:cxn modelId="{A0323BC0-8868-4589-ACE9-036B6067D880}" srcId="{5A89A46E-4786-4A92-BCA2-121A8FD022E2}" destId="{CC3B8BCD-538D-45A8-BC00-5D3D88EF4F15}" srcOrd="3" destOrd="0" parTransId="{7E691201-5CCE-413D-BB23-11C2308668A3}" sibTransId="{B5B99EF9-17E0-4954-A1DA-5141C8AC44FA}"/>
    <dgm:cxn modelId="{4F9DF5D4-EB15-4096-BEA4-9EF849125D09}" type="presOf" srcId="{B80C8478-33C2-485C-90DA-010BDFD3D103}" destId="{32F55F02-11B0-4F41-9170-6704693D08A0}" srcOrd="0" destOrd="0" presId="urn:microsoft.com/office/officeart/2018/2/layout/IconCircleList"/>
    <dgm:cxn modelId="{0B4408EB-07CF-4A8C-8CAD-CF79EEC9E5A7}" type="presOf" srcId="{8E0BADBC-08F8-44A3-B342-4864515E6231}" destId="{9EE9B18E-8FFC-4408-B592-B282D7A8EDDA}" srcOrd="0" destOrd="0" presId="urn:microsoft.com/office/officeart/2018/2/layout/IconCircleList"/>
    <dgm:cxn modelId="{23518666-664C-4E58-8197-BA7A98062C33}" type="presParOf" srcId="{69B58B4D-146D-4409-B046-ED971C18E390}" destId="{E85DA157-38F5-4B7F-8CFE-6FDC18C0178F}" srcOrd="0" destOrd="0" presId="urn:microsoft.com/office/officeart/2018/2/layout/IconCircleList"/>
    <dgm:cxn modelId="{DBEBB2EB-53A5-4891-A7ED-F2C2351D3351}" type="presParOf" srcId="{E85DA157-38F5-4B7F-8CFE-6FDC18C0178F}" destId="{6F2A8054-6587-49A8-8AF3-FD8AF5B8FE1E}" srcOrd="0" destOrd="0" presId="urn:microsoft.com/office/officeart/2018/2/layout/IconCircleList"/>
    <dgm:cxn modelId="{517B1AE8-4DA4-4E95-9388-CF882B260D0E}" type="presParOf" srcId="{6F2A8054-6587-49A8-8AF3-FD8AF5B8FE1E}" destId="{58CF723F-AD3F-43D9-9CA7-9C1F627C6D25}" srcOrd="0" destOrd="0" presId="urn:microsoft.com/office/officeart/2018/2/layout/IconCircleList"/>
    <dgm:cxn modelId="{C197998F-F675-4A85-9E3C-454AF77AB0D4}" type="presParOf" srcId="{6F2A8054-6587-49A8-8AF3-FD8AF5B8FE1E}" destId="{64524653-475D-4B64-A998-92A1F0F804A0}" srcOrd="1" destOrd="0" presId="urn:microsoft.com/office/officeart/2018/2/layout/IconCircleList"/>
    <dgm:cxn modelId="{E9AD46D0-B273-43D3-887E-6E194363E239}" type="presParOf" srcId="{6F2A8054-6587-49A8-8AF3-FD8AF5B8FE1E}" destId="{80147F76-DC55-4C29-9CDC-2E7E2AC54F6A}" srcOrd="2" destOrd="0" presId="urn:microsoft.com/office/officeart/2018/2/layout/IconCircleList"/>
    <dgm:cxn modelId="{464BBF77-E392-4995-99BD-FDFD27343367}" type="presParOf" srcId="{6F2A8054-6587-49A8-8AF3-FD8AF5B8FE1E}" destId="{FFFA4B1F-8F55-4C27-B8FD-C27A803D6199}" srcOrd="3" destOrd="0" presId="urn:microsoft.com/office/officeart/2018/2/layout/IconCircleList"/>
    <dgm:cxn modelId="{D14DC1BA-D1A7-4EDF-8152-05CCAF502F67}" type="presParOf" srcId="{E85DA157-38F5-4B7F-8CFE-6FDC18C0178F}" destId="{6D8BE740-7A0C-467A-8942-57698090678E}" srcOrd="1" destOrd="0" presId="urn:microsoft.com/office/officeart/2018/2/layout/IconCircleList"/>
    <dgm:cxn modelId="{33B636E5-E4D8-4654-B224-FFE6D1BE710D}" type="presParOf" srcId="{E85DA157-38F5-4B7F-8CFE-6FDC18C0178F}" destId="{9B396688-32F0-4B6E-BB6D-E34581E0C965}" srcOrd="2" destOrd="0" presId="urn:microsoft.com/office/officeart/2018/2/layout/IconCircleList"/>
    <dgm:cxn modelId="{4FF8F0B3-2F9C-45DC-A63B-D336FA491019}" type="presParOf" srcId="{9B396688-32F0-4B6E-BB6D-E34581E0C965}" destId="{46F3829C-A9AF-4B88-8811-D43B34B0FCEC}" srcOrd="0" destOrd="0" presId="urn:microsoft.com/office/officeart/2018/2/layout/IconCircleList"/>
    <dgm:cxn modelId="{602D5324-89AD-4DA3-9B6B-22156EF88797}" type="presParOf" srcId="{9B396688-32F0-4B6E-BB6D-E34581E0C965}" destId="{2232B72E-4962-4EA7-9444-85014F2DFC78}" srcOrd="1" destOrd="0" presId="urn:microsoft.com/office/officeart/2018/2/layout/IconCircleList"/>
    <dgm:cxn modelId="{F8CB7EF2-4872-4445-99ED-8C24FAA19D8A}" type="presParOf" srcId="{9B396688-32F0-4B6E-BB6D-E34581E0C965}" destId="{5066A310-96E1-431B-B946-2A0B3B487C1D}" srcOrd="2" destOrd="0" presId="urn:microsoft.com/office/officeart/2018/2/layout/IconCircleList"/>
    <dgm:cxn modelId="{4018B63C-FB8C-4037-857D-DB6046312C2D}" type="presParOf" srcId="{9B396688-32F0-4B6E-BB6D-E34581E0C965}" destId="{32F55F02-11B0-4F41-9170-6704693D08A0}" srcOrd="3" destOrd="0" presId="urn:microsoft.com/office/officeart/2018/2/layout/IconCircleList"/>
    <dgm:cxn modelId="{64BC207D-46A6-4994-8090-464F0A9F2D01}" type="presParOf" srcId="{E85DA157-38F5-4B7F-8CFE-6FDC18C0178F}" destId="{D2DB63D1-3C35-4E3F-A037-4A763BDDA61D}" srcOrd="3" destOrd="0" presId="urn:microsoft.com/office/officeart/2018/2/layout/IconCircleList"/>
    <dgm:cxn modelId="{9E03778B-8133-4BAD-A94E-096F50B89F22}" type="presParOf" srcId="{E85DA157-38F5-4B7F-8CFE-6FDC18C0178F}" destId="{F74CCBA5-49DD-4EDD-9D28-6F1FF742194A}" srcOrd="4" destOrd="0" presId="urn:microsoft.com/office/officeart/2018/2/layout/IconCircleList"/>
    <dgm:cxn modelId="{A0C7F7D7-D64F-416B-9F05-18624469EB2A}" type="presParOf" srcId="{F74CCBA5-49DD-4EDD-9D28-6F1FF742194A}" destId="{94F25600-C94D-42E3-9103-BB4C66B2413B}" srcOrd="0" destOrd="0" presId="urn:microsoft.com/office/officeart/2018/2/layout/IconCircleList"/>
    <dgm:cxn modelId="{C29BD409-C1BA-4489-B823-B6BD84507CBA}" type="presParOf" srcId="{F74CCBA5-49DD-4EDD-9D28-6F1FF742194A}" destId="{136F4A37-7985-46E1-A1DF-CD61CEA35457}" srcOrd="1" destOrd="0" presId="urn:microsoft.com/office/officeart/2018/2/layout/IconCircleList"/>
    <dgm:cxn modelId="{2EF4E5AF-1DD4-458E-B7EF-7CE15EAE8386}" type="presParOf" srcId="{F74CCBA5-49DD-4EDD-9D28-6F1FF742194A}" destId="{FC237CA6-2868-431F-A05F-79B29AC9ED11}" srcOrd="2" destOrd="0" presId="urn:microsoft.com/office/officeart/2018/2/layout/IconCircleList"/>
    <dgm:cxn modelId="{0C82F146-AA3D-47F1-A911-21540DD280E9}" type="presParOf" srcId="{F74CCBA5-49DD-4EDD-9D28-6F1FF742194A}" destId="{9EE9B18E-8FFC-4408-B592-B282D7A8EDDA}" srcOrd="3" destOrd="0" presId="urn:microsoft.com/office/officeart/2018/2/layout/IconCircleList"/>
    <dgm:cxn modelId="{E739D91B-F20F-4133-83CF-7B805EFA2B9D}" type="presParOf" srcId="{E85DA157-38F5-4B7F-8CFE-6FDC18C0178F}" destId="{102F835B-7782-48D7-A29A-3A07D771C608}" srcOrd="5" destOrd="0" presId="urn:microsoft.com/office/officeart/2018/2/layout/IconCircleList"/>
    <dgm:cxn modelId="{0BE84C83-EA8E-4923-A947-5F2C9FFF569F}" type="presParOf" srcId="{E85DA157-38F5-4B7F-8CFE-6FDC18C0178F}" destId="{94D548B6-CBAA-4CE2-A609-E934556C7992}" srcOrd="6" destOrd="0" presId="urn:microsoft.com/office/officeart/2018/2/layout/IconCircleList"/>
    <dgm:cxn modelId="{AFBDEC0A-EBFD-4121-ABF9-70B7E9E1E243}" type="presParOf" srcId="{94D548B6-CBAA-4CE2-A609-E934556C7992}" destId="{4F2D3F9C-AFB7-42D6-B16A-6969CE2B0CC5}" srcOrd="0" destOrd="0" presId="urn:microsoft.com/office/officeart/2018/2/layout/IconCircleList"/>
    <dgm:cxn modelId="{EA6B40B2-D51C-4142-A46B-46919A52D5AD}" type="presParOf" srcId="{94D548B6-CBAA-4CE2-A609-E934556C7992}" destId="{8F3AD2AF-4D09-4025-8B59-BC7196921EA6}" srcOrd="1" destOrd="0" presId="urn:microsoft.com/office/officeart/2018/2/layout/IconCircleList"/>
    <dgm:cxn modelId="{CC772CE3-0C74-4C16-8B3D-B86F49FC3AFA}" type="presParOf" srcId="{94D548B6-CBAA-4CE2-A609-E934556C7992}" destId="{644B7180-D98F-4FB7-A91F-E4CF760E75DF}" srcOrd="2" destOrd="0" presId="urn:microsoft.com/office/officeart/2018/2/layout/IconCircleList"/>
    <dgm:cxn modelId="{61A23E41-9455-4908-927C-20774A121E4F}" type="presParOf" srcId="{94D548B6-CBAA-4CE2-A609-E934556C7992}" destId="{A97B25D3-854B-4389-BF12-A05DB218D38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49A76-70F4-4F69-B1A3-73831BAFBD36}">
      <dsp:nvSpPr>
        <dsp:cNvPr id="0" name=""/>
        <dsp:cNvSpPr/>
      </dsp:nvSpPr>
      <dsp:spPr>
        <a:xfrm>
          <a:off x="0" y="518510"/>
          <a:ext cx="1415642" cy="18404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b="1" kern="1200" dirty="0">
              <a:solidFill>
                <a:schemeClr val="bg1"/>
              </a:solidFill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rPr>
            <a:t>Fall 2019- </a:t>
          </a:r>
          <a:r>
            <a:rPr lang="en-US" sz="1300" kern="1200" dirty="0">
              <a:solidFill>
                <a:schemeClr val="bg1"/>
              </a:solidFill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rPr>
            <a:t>Awarded Duke Endowment funding support in 2019.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1463" y="559973"/>
        <a:ext cx="1332716" cy="1757478"/>
      </dsp:txXfrm>
    </dsp:sp>
    <dsp:sp modelId="{3C68FC7F-75AA-4DA6-A016-FF5EC10291F0}">
      <dsp:nvSpPr>
        <dsp:cNvPr id="0" name=""/>
        <dsp:cNvSpPr/>
      </dsp:nvSpPr>
      <dsp:spPr>
        <a:xfrm>
          <a:off x="1557206" y="1263172"/>
          <a:ext cx="300116" cy="351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557206" y="1333388"/>
        <a:ext cx="210081" cy="210647"/>
      </dsp:txXfrm>
    </dsp:sp>
    <dsp:sp modelId="{C0592A18-0996-43B7-9DCD-5B537883AD7A}">
      <dsp:nvSpPr>
        <dsp:cNvPr id="0" name=""/>
        <dsp:cNvSpPr/>
      </dsp:nvSpPr>
      <dsp:spPr>
        <a:xfrm>
          <a:off x="1981899" y="518510"/>
          <a:ext cx="1415642" cy="18404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Century Gothic" panose="020F0302020204030204"/>
            </a:rPr>
            <a:t>March 2020 </a:t>
          </a:r>
          <a:r>
            <a:rPr lang="en-US" sz="1300" kern="1200" dirty="0">
              <a:solidFill>
                <a:schemeClr val="bg1"/>
              </a:solidFill>
              <a:latin typeface="Century Gothic" panose="020F0302020204030204"/>
            </a:rPr>
            <a:t>– CMS created the Hospital without Walls Program in response to COVID PHE.</a:t>
          </a:r>
        </a:p>
      </dsp:txBody>
      <dsp:txXfrm>
        <a:off x="2023362" y="559973"/>
        <a:ext cx="1332716" cy="1757478"/>
      </dsp:txXfrm>
    </dsp:sp>
    <dsp:sp modelId="{8C9A356E-F51E-47C7-81A2-75893BC1A51A}">
      <dsp:nvSpPr>
        <dsp:cNvPr id="0" name=""/>
        <dsp:cNvSpPr/>
      </dsp:nvSpPr>
      <dsp:spPr>
        <a:xfrm>
          <a:off x="3539105" y="1263172"/>
          <a:ext cx="300116" cy="351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539105" y="1333388"/>
        <a:ext cx="210081" cy="210647"/>
      </dsp:txXfrm>
    </dsp:sp>
    <dsp:sp modelId="{FCB12FB0-E407-4FAF-841A-C92C59649E57}">
      <dsp:nvSpPr>
        <dsp:cNvPr id="0" name=""/>
        <dsp:cNvSpPr/>
      </dsp:nvSpPr>
      <dsp:spPr>
        <a:xfrm>
          <a:off x="3963798" y="518510"/>
          <a:ext cx="1415642" cy="18404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Century Gothic" panose="020F0302020204030204"/>
            </a:rPr>
            <a:t>Nov. 2020 </a:t>
          </a:r>
          <a:r>
            <a:rPr lang="en-US" sz="1300" kern="1200" dirty="0">
              <a:solidFill>
                <a:schemeClr val="bg1"/>
              </a:solidFill>
              <a:latin typeface="Century Gothic" panose="020F0302020204030204"/>
            </a:rPr>
            <a:t>- Acute Hospital Care at Home Waiver (AHCH) created allowing hospitals to treat patients in their homes.</a:t>
          </a:r>
        </a:p>
      </dsp:txBody>
      <dsp:txXfrm>
        <a:off x="4005261" y="559973"/>
        <a:ext cx="1332716" cy="1757478"/>
      </dsp:txXfrm>
    </dsp:sp>
    <dsp:sp modelId="{7619DB97-58F7-4F4B-B336-F306718960BA}">
      <dsp:nvSpPr>
        <dsp:cNvPr id="0" name=""/>
        <dsp:cNvSpPr/>
      </dsp:nvSpPr>
      <dsp:spPr>
        <a:xfrm>
          <a:off x="5521004" y="1263172"/>
          <a:ext cx="300116" cy="351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521004" y="1333388"/>
        <a:ext cx="210081" cy="210647"/>
      </dsp:txXfrm>
    </dsp:sp>
    <dsp:sp modelId="{745F2F73-6275-46B7-B6FD-83B62A8B6560}">
      <dsp:nvSpPr>
        <dsp:cNvPr id="0" name=""/>
        <dsp:cNvSpPr/>
      </dsp:nvSpPr>
      <dsp:spPr>
        <a:xfrm>
          <a:off x="5945697" y="518510"/>
          <a:ext cx="1415642" cy="18404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Century Gothic" panose="020F0302020204030204"/>
            </a:rPr>
            <a:t>June 2021 </a:t>
          </a:r>
          <a:r>
            <a:rPr lang="en-US" sz="1300" kern="1200" dirty="0">
              <a:solidFill>
                <a:schemeClr val="bg1"/>
              </a:solidFill>
              <a:latin typeface="Century Gothic" panose="020F0302020204030204"/>
            </a:rPr>
            <a:t>– RSFH received AHCH waiver approval for all 4 hospitals.</a:t>
          </a:r>
        </a:p>
      </dsp:txBody>
      <dsp:txXfrm>
        <a:off x="5987160" y="559973"/>
        <a:ext cx="1332716" cy="1757478"/>
      </dsp:txXfrm>
    </dsp:sp>
    <dsp:sp modelId="{36E5C900-5D59-422B-95CE-85283981C694}">
      <dsp:nvSpPr>
        <dsp:cNvPr id="0" name=""/>
        <dsp:cNvSpPr/>
      </dsp:nvSpPr>
      <dsp:spPr>
        <a:xfrm>
          <a:off x="7502903" y="1263172"/>
          <a:ext cx="300116" cy="351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502903" y="1333388"/>
        <a:ext cx="210081" cy="210647"/>
      </dsp:txXfrm>
    </dsp:sp>
    <dsp:sp modelId="{B76B75E9-9AB8-46B3-8E82-70F5D86F47CA}">
      <dsp:nvSpPr>
        <dsp:cNvPr id="0" name=""/>
        <dsp:cNvSpPr/>
      </dsp:nvSpPr>
      <dsp:spPr>
        <a:xfrm>
          <a:off x="7927596" y="518510"/>
          <a:ext cx="1415642" cy="18404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Century Gothic" panose="020F0302020204030204"/>
            </a:rPr>
            <a:t>July 2022-     </a:t>
          </a:r>
          <a:r>
            <a:rPr lang="en-US" sz="1300" kern="1200" dirty="0">
              <a:solidFill>
                <a:schemeClr val="bg1"/>
              </a:solidFill>
              <a:latin typeface="Century Gothic" panose="020F0302020204030204"/>
            </a:rPr>
            <a:t>SC state legislature passed proviso allowing H@H to proceed.</a:t>
          </a:r>
        </a:p>
      </dsp:txBody>
      <dsp:txXfrm>
        <a:off x="7969059" y="559973"/>
        <a:ext cx="1332716" cy="1757478"/>
      </dsp:txXfrm>
    </dsp:sp>
    <dsp:sp modelId="{A62F1595-CA0C-4E90-B828-5547F40D108A}">
      <dsp:nvSpPr>
        <dsp:cNvPr id="0" name=""/>
        <dsp:cNvSpPr/>
      </dsp:nvSpPr>
      <dsp:spPr>
        <a:xfrm>
          <a:off x="9484803" y="1263172"/>
          <a:ext cx="300116" cy="351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484803" y="1333388"/>
        <a:ext cx="210081" cy="210647"/>
      </dsp:txXfrm>
    </dsp:sp>
    <dsp:sp modelId="{0196DE53-747B-4C7D-ACC8-B4775FB9D5F0}">
      <dsp:nvSpPr>
        <dsp:cNvPr id="0" name=""/>
        <dsp:cNvSpPr/>
      </dsp:nvSpPr>
      <dsp:spPr>
        <a:xfrm>
          <a:off x="9909495" y="518510"/>
          <a:ext cx="1415642" cy="18404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Century Gothic" panose="020F0302020204030204"/>
            </a:rPr>
            <a:t>Dec. 2022 </a:t>
          </a:r>
          <a:r>
            <a:rPr lang="en-US" sz="1300" kern="1200" dirty="0">
              <a:solidFill>
                <a:schemeClr val="bg1"/>
              </a:solidFill>
              <a:latin typeface="Century Gothic" panose="020F0302020204030204"/>
            </a:rPr>
            <a:t>– AHCH waiver extended through 2024 with Omnibus Bill</a:t>
          </a:r>
        </a:p>
      </dsp:txBody>
      <dsp:txXfrm>
        <a:off x="9950958" y="559973"/>
        <a:ext cx="1332716" cy="1757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3CAB-A383-4773-84F3-5B2E362429B7}">
      <dsp:nvSpPr>
        <dsp:cNvPr id="0" name=""/>
        <dsp:cNvSpPr/>
      </dsp:nvSpPr>
      <dsp:spPr>
        <a:xfrm>
          <a:off x="0" y="1198"/>
          <a:ext cx="10515600" cy="107850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suggests that </a:t>
          </a:r>
          <a:r>
            <a:rPr lang="en-US" sz="2400" u="sng" kern="1200" dirty="0"/>
            <a:t>up to 30% of patients</a:t>
          </a:r>
          <a:r>
            <a:rPr lang="en-US" sz="2400" kern="1200" dirty="0"/>
            <a:t> within targeted diagnoses groups could be cared for within H@H decanting volume from brick-and-mortar hospitals to patient homes.</a:t>
          </a:r>
        </a:p>
      </dsp:txBody>
      <dsp:txXfrm>
        <a:off x="52648" y="53846"/>
        <a:ext cx="10410304" cy="973206"/>
      </dsp:txXfrm>
    </dsp:sp>
    <dsp:sp modelId="{F3913EF3-6C98-4800-A62C-528D0E689C7D}">
      <dsp:nvSpPr>
        <dsp:cNvPr id="0" name=""/>
        <dsp:cNvSpPr/>
      </dsp:nvSpPr>
      <dsp:spPr>
        <a:xfrm>
          <a:off x="0" y="1091344"/>
          <a:ext cx="10515600" cy="107850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Creates </a:t>
          </a:r>
          <a:r>
            <a:rPr lang="en-US" sz="2400" u="sng" kern="1200" dirty="0"/>
            <a:t>opportunity for a patient’s primary physician to be involved </a:t>
          </a:r>
          <a:r>
            <a:rPr lang="en-US" sz="2400" kern="1200" dirty="0"/>
            <a:t>in the acute care phase improving the continuity of care and ongoing care management.</a:t>
          </a:r>
        </a:p>
      </dsp:txBody>
      <dsp:txXfrm>
        <a:off x="52648" y="1143992"/>
        <a:ext cx="10410304" cy="973206"/>
      </dsp:txXfrm>
    </dsp:sp>
    <dsp:sp modelId="{0FCB716E-14D5-43DE-BACE-22524E5A7187}">
      <dsp:nvSpPr>
        <dsp:cNvPr id="0" name=""/>
        <dsp:cNvSpPr/>
      </dsp:nvSpPr>
      <dsp:spPr>
        <a:xfrm>
          <a:off x="0" y="2181490"/>
          <a:ext cx="10515600" cy="107850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More cost-effective care model with </a:t>
          </a:r>
          <a:r>
            <a:rPr lang="en-US" sz="2400" u="sng" kern="1200" dirty="0"/>
            <a:t>up to 30% reduction in direct costs </a:t>
          </a:r>
          <a:r>
            <a:rPr lang="en-US" sz="2400" kern="1200" dirty="0"/>
            <a:t>compared to traditional hospitalization while also preserving valuable resources for more acute patients.  </a:t>
          </a:r>
        </a:p>
      </dsp:txBody>
      <dsp:txXfrm>
        <a:off x="52648" y="2234138"/>
        <a:ext cx="10410304" cy="973206"/>
      </dsp:txXfrm>
    </dsp:sp>
    <dsp:sp modelId="{4435CBEF-8E3A-4D32-81F9-27D382267DAC}">
      <dsp:nvSpPr>
        <dsp:cNvPr id="0" name=""/>
        <dsp:cNvSpPr/>
      </dsp:nvSpPr>
      <dsp:spPr>
        <a:xfrm>
          <a:off x="0" y="3271636"/>
          <a:ext cx="10515600" cy="107850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/>
            <a:t>Expands access to care for patients in rural communities</a:t>
          </a:r>
          <a:r>
            <a:rPr lang="en-US" sz="2400" u="none" kern="1200" dirty="0"/>
            <a:t> </a:t>
          </a:r>
          <a:r>
            <a:rPr lang="en-US" sz="2400" kern="1200" dirty="0"/>
            <a:t>bring inpatient level of care and patient oversight within their homes and communities.</a:t>
          </a:r>
        </a:p>
      </dsp:txBody>
      <dsp:txXfrm>
        <a:off x="52648" y="3324284"/>
        <a:ext cx="10410304" cy="973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616CE-FBC6-4AEA-B281-EEA33AB8D86F}">
      <dsp:nvSpPr>
        <dsp:cNvPr id="0" name=""/>
        <dsp:cNvSpPr/>
      </dsp:nvSpPr>
      <dsp:spPr>
        <a:xfrm rot="16200000">
          <a:off x="467929" y="-467929"/>
          <a:ext cx="1882140" cy="281799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Quality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Pt/ Caregiver Satisfaction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Mortality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Readmission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Delirium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HAI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Falls</a:t>
          </a:r>
        </a:p>
      </dsp:txBody>
      <dsp:txXfrm rot="5400000">
        <a:off x="0" y="0"/>
        <a:ext cx="2817998" cy="1411605"/>
      </dsp:txXfrm>
    </dsp:sp>
    <dsp:sp modelId="{F5092BCE-54A2-48B7-89A4-4011448C2F93}">
      <dsp:nvSpPr>
        <dsp:cNvPr id="0" name=""/>
        <dsp:cNvSpPr/>
      </dsp:nvSpPr>
      <dsp:spPr>
        <a:xfrm>
          <a:off x="2817998" y="0"/>
          <a:ext cx="2817998" cy="188214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Growth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Admissions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Specialty Referral/ Adoption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Primary Care Referral</a:t>
          </a:r>
        </a:p>
      </dsp:txBody>
      <dsp:txXfrm>
        <a:off x="2817998" y="0"/>
        <a:ext cx="2817998" cy="1411605"/>
      </dsp:txXfrm>
    </dsp:sp>
    <dsp:sp modelId="{281F87BD-6FB4-46FD-9AA7-2B687CA4F870}">
      <dsp:nvSpPr>
        <dsp:cNvPr id="0" name=""/>
        <dsp:cNvSpPr/>
      </dsp:nvSpPr>
      <dsp:spPr>
        <a:xfrm rot="10800000">
          <a:off x="0" y="1882140"/>
          <a:ext cx="2817998" cy="188214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Finance</a:t>
          </a:r>
          <a:r>
            <a:rPr lang="en-US" sz="1400" kern="1200" dirty="0"/>
            <a:t>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400" kern="1200" dirty="0"/>
            <a:t>Direct Costs per Episode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400" kern="1200" dirty="0"/>
            <a:t>Payer Contracting</a:t>
          </a:r>
        </a:p>
      </dsp:txBody>
      <dsp:txXfrm rot="10800000">
        <a:off x="0" y="2352674"/>
        <a:ext cx="2817998" cy="1411605"/>
      </dsp:txXfrm>
    </dsp:sp>
    <dsp:sp modelId="{B8F43121-EB77-48D4-A5E5-9900B11D0C04}">
      <dsp:nvSpPr>
        <dsp:cNvPr id="0" name=""/>
        <dsp:cNvSpPr/>
      </dsp:nvSpPr>
      <dsp:spPr>
        <a:xfrm rot="5400000">
          <a:off x="3285927" y="1414210"/>
          <a:ext cx="1882140" cy="2817998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/>
            <a:t>Process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Time to Admission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Time to Initial In-Home Visit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Acceptance Rate</a:t>
          </a:r>
        </a:p>
      </dsp:txBody>
      <dsp:txXfrm rot="-5400000">
        <a:off x="2817999" y="2352674"/>
        <a:ext cx="2817998" cy="1411605"/>
      </dsp:txXfrm>
    </dsp:sp>
    <dsp:sp modelId="{7D0AB4E8-3CA5-44C6-9DA5-B4C437553901}">
      <dsp:nvSpPr>
        <dsp:cNvPr id="0" name=""/>
        <dsp:cNvSpPr/>
      </dsp:nvSpPr>
      <dsp:spPr>
        <a:xfrm>
          <a:off x="1972598" y="1411605"/>
          <a:ext cx="1690799" cy="94107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H@H</a:t>
          </a:r>
        </a:p>
      </dsp:txBody>
      <dsp:txXfrm>
        <a:off x="2018537" y="1457544"/>
        <a:ext cx="1598921" cy="849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F723F-AD3F-43D9-9CA7-9C1F627C6D25}">
      <dsp:nvSpPr>
        <dsp:cNvPr id="0" name=""/>
        <dsp:cNvSpPr/>
      </dsp:nvSpPr>
      <dsp:spPr>
        <a:xfrm>
          <a:off x="190162" y="407813"/>
          <a:ext cx="1397991" cy="13979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24653-475D-4B64-A998-92A1F0F804A0}">
      <dsp:nvSpPr>
        <dsp:cNvPr id="0" name=""/>
        <dsp:cNvSpPr/>
      </dsp:nvSpPr>
      <dsp:spPr>
        <a:xfrm>
          <a:off x="483741" y="701391"/>
          <a:ext cx="810835" cy="810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A4B1F-8F55-4C27-B8FD-C27A803D6199}">
      <dsp:nvSpPr>
        <dsp:cNvPr id="0" name=""/>
        <dsp:cNvSpPr/>
      </dsp:nvSpPr>
      <dsp:spPr>
        <a:xfrm>
          <a:off x="1777003" y="407813"/>
          <a:ext cx="3516708" cy="1397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Expand to other specialties as an option to return patients to home more quickly following procedures and hospitalizations.  </a:t>
          </a:r>
        </a:p>
      </dsp:txBody>
      <dsp:txXfrm>
        <a:off x="1777003" y="407813"/>
        <a:ext cx="3516708" cy="1397991"/>
      </dsp:txXfrm>
    </dsp:sp>
    <dsp:sp modelId="{46F3829C-A9AF-4B88-8811-D43B34B0FCEC}">
      <dsp:nvSpPr>
        <dsp:cNvPr id="0" name=""/>
        <dsp:cNvSpPr/>
      </dsp:nvSpPr>
      <dsp:spPr>
        <a:xfrm>
          <a:off x="5767398" y="407813"/>
          <a:ext cx="1397991" cy="13979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2B72E-4962-4EA7-9444-85014F2DFC78}">
      <dsp:nvSpPr>
        <dsp:cNvPr id="0" name=""/>
        <dsp:cNvSpPr/>
      </dsp:nvSpPr>
      <dsp:spPr>
        <a:xfrm>
          <a:off x="6071032" y="691345"/>
          <a:ext cx="810835" cy="810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55F02-11B0-4F41-9170-6704693D08A0}">
      <dsp:nvSpPr>
        <dsp:cNvPr id="0" name=""/>
        <dsp:cNvSpPr/>
      </dsp:nvSpPr>
      <dsp:spPr>
        <a:xfrm>
          <a:off x="7391276" y="407813"/>
          <a:ext cx="3643608" cy="1397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Through emerging technologies, identify at-risk patients to allow for proactive population health management</a:t>
          </a:r>
          <a:r>
            <a:rPr lang="en-US" sz="2000" kern="1200" dirty="0"/>
            <a:t>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1276" y="407813"/>
        <a:ext cx="3643608" cy="1397991"/>
      </dsp:txXfrm>
    </dsp:sp>
    <dsp:sp modelId="{94F25600-C94D-42E3-9103-BB4C66B2413B}">
      <dsp:nvSpPr>
        <dsp:cNvPr id="0" name=""/>
        <dsp:cNvSpPr/>
      </dsp:nvSpPr>
      <dsp:spPr>
        <a:xfrm>
          <a:off x="190162" y="2545532"/>
          <a:ext cx="1397991" cy="13979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F4A37-7985-46E1-A1DF-CD61CEA35457}">
      <dsp:nvSpPr>
        <dsp:cNvPr id="0" name=""/>
        <dsp:cNvSpPr/>
      </dsp:nvSpPr>
      <dsp:spPr>
        <a:xfrm>
          <a:off x="483741" y="2839110"/>
          <a:ext cx="810835" cy="8108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9B18E-8FFC-4408-B592-B282D7A8EDDA}">
      <dsp:nvSpPr>
        <dsp:cNvPr id="0" name=""/>
        <dsp:cNvSpPr/>
      </dsp:nvSpPr>
      <dsp:spPr>
        <a:xfrm>
          <a:off x="1887724" y="2545532"/>
          <a:ext cx="3295266" cy="1397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Develop alternatives to other levels of care (skilled nursing, inpatient rehabilitation, etc.).</a:t>
          </a:r>
        </a:p>
      </dsp:txBody>
      <dsp:txXfrm>
        <a:off x="1887724" y="2545532"/>
        <a:ext cx="3295266" cy="1397991"/>
      </dsp:txXfrm>
    </dsp:sp>
    <dsp:sp modelId="{4F2D3F9C-AFB7-42D6-B16A-6969CE2B0CC5}">
      <dsp:nvSpPr>
        <dsp:cNvPr id="0" name=""/>
        <dsp:cNvSpPr/>
      </dsp:nvSpPr>
      <dsp:spPr>
        <a:xfrm>
          <a:off x="5757165" y="2545532"/>
          <a:ext cx="1397991" cy="13979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AD2AF-4D09-4025-8B59-BC7196921EA6}">
      <dsp:nvSpPr>
        <dsp:cNvPr id="0" name=""/>
        <dsp:cNvSpPr/>
      </dsp:nvSpPr>
      <dsp:spPr>
        <a:xfrm>
          <a:off x="6050743" y="2839110"/>
          <a:ext cx="810835" cy="8108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25D3-854B-4389-BF12-A05DB218D381}">
      <dsp:nvSpPr>
        <dsp:cNvPr id="0" name=""/>
        <dsp:cNvSpPr/>
      </dsp:nvSpPr>
      <dsp:spPr>
        <a:xfrm>
          <a:off x="7487498" y="2575673"/>
          <a:ext cx="3576648" cy="1397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Leverage scalability to provide acute level care in underserved and rural communities.</a:t>
          </a:r>
          <a:endParaRPr lang="en-US" sz="2000" kern="1200" dirty="0"/>
        </a:p>
      </dsp:txBody>
      <dsp:txXfrm>
        <a:off x="7487498" y="2575673"/>
        <a:ext cx="3576648" cy="1397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E4F43F-548C-40C2-BD53-9A736C4CCBE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355205-78E9-42BF-BA6C-80A9089D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8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205-78E9-42BF-BA6C-80A9089D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0" dirty="0"/>
              <a:t>Dr. Connolly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81B9-8E75-B64F-B65C-293DCF79B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1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0" dirty="0"/>
              <a:t>Dr. Connolly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81B9-8E75-B64F-B65C-293DCF79B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8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7.emf"/><Relationship Id="rId4" Type="http://schemas.openxmlformats.org/officeDocument/2006/relationships/tags" Target="../tags/tag54.xml"/><Relationship Id="rId9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6.jp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5.emf"/><Relationship Id="rId5" Type="http://schemas.openxmlformats.org/officeDocument/2006/relationships/tags" Target="../tags/tag6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1.xml"/><Relationship Id="rId9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6.jp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5.emf"/><Relationship Id="rId5" Type="http://schemas.openxmlformats.org/officeDocument/2006/relationships/tags" Target="../tags/tag7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6.jp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5.emf"/><Relationship Id="rId5" Type="http://schemas.openxmlformats.org/officeDocument/2006/relationships/tags" Target="../tags/tag7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6.jp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9.emf"/><Relationship Id="rId5" Type="http://schemas.openxmlformats.org/officeDocument/2006/relationships/tags" Target="../tags/tag8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6.jp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5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6.jpg"/><Relationship Id="rId4" Type="http://schemas.openxmlformats.org/officeDocument/2006/relationships/tags" Target="../tags/tag101.xml"/><Relationship Id="rId9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0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5.emf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5.emf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2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31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6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5.emf"/><Relationship Id="rId4" Type="http://schemas.openxmlformats.org/officeDocument/2006/relationships/tags" Target="../tags/tag29.xml"/><Relationship Id="rId9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3758" y="2265183"/>
            <a:ext cx="8974242" cy="15753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516" y="3937012"/>
            <a:ext cx="7404976" cy="9727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presentation subtitle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731118" y="5016447"/>
            <a:ext cx="6934371" cy="44963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87695" indent="0">
              <a:buNone/>
              <a:defRPr/>
            </a:lvl2pPr>
            <a:lvl3pPr marL="975390" indent="0">
              <a:buNone/>
              <a:defRPr/>
            </a:lvl3pPr>
            <a:lvl4pPr marL="1463085" indent="0">
              <a:buNone/>
              <a:defRPr/>
            </a:lvl4pPr>
            <a:lvl5pPr marL="1950781" indent="0">
              <a:buNone/>
              <a:defRPr/>
            </a:lvl5pPr>
          </a:lstStyle>
          <a:p>
            <a:pPr lvl="0"/>
            <a:r>
              <a:rPr lang="en-US" dirty="0"/>
              <a:t>Insert presenter first name / last name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739316" y="5566501"/>
            <a:ext cx="6939069" cy="344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presenter title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153114" y="6236172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fld id="{8BF2FE6E-2366-7F44-966B-CD00B3356587}" type="datetime1">
              <a:rPr lang="en-US" smtClean="0"/>
              <a:t>4/25/18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60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8412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0706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2629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4310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5769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6523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2FC6BF7-357E-4491-B9CB-526E6E4BE865}"/>
              </a:ext>
            </a:extLst>
          </p:cNvPr>
          <p:cNvPicPr>
            <a:picLocks/>
          </p:cNvPicPr>
          <p:nvPr userDrawn="1"/>
        </p:nvPicPr>
        <p:blipFill rotWithShape="1">
          <a:blip r:embed="rId12"/>
          <a:srcRect r="27964"/>
          <a:stretch/>
        </p:blipFill>
        <p:spPr>
          <a:xfrm>
            <a:off x="3413760" y="0"/>
            <a:ext cx="8778240" cy="6858000"/>
          </a:xfrm>
          <a:prstGeom prst="rect">
            <a:avLst/>
          </a:prstGeom>
        </p:spPr>
      </p:pic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8D7E9">
              <a:alpha val="69804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4672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6908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36C5CD6-C43A-4185-B03E-7B6FED34B60F}"/>
              </a:ext>
            </a:extLst>
          </p:cNvPr>
          <p:cNvPicPr>
            <a:picLocks/>
          </p:cNvPicPr>
          <p:nvPr userDrawn="1"/>
        </p:nvPicPr>
        <p:blipFill rotWithShape="1">
          <a:blip r:embed="rId12"/>
          <a:srcRect r="35768"/>
          <a:stretch/>
        </p:blipFill>
        <p:spPr>
          <a:xfrm>
            <a:off x="4364736" y="0"/>
            <a:ext cx="7827264" cy="6858000"/>
          </a:xfrm>
          <a:prstGeom prst="rect">
            <a:avLst/>
          </a:prstGeom>
        </p:spPr>
      </p:pic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8D7E9">
              <a:alpha val="69804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11627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1043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69CD5-C896-4C9C-B88D-9159A8FBAB76}"/>
              </a:ext>
            </a:extLst>
          </p:cNvPr>
          <p:cNvPicPr>
            <a:picLocks/>
          </p:cNvPicPr>
          <p:nvPr userDrawn="1"/>
        </p:nvPicPr>
        <p:blipFill rotWithShape="1">
          <a:blip r:embed="rId12"/>
          <a:srcRect r="49950"/>
          <a:stretch/>
        </p:blipFill>
        <p:spPr>
          <a:xfrm>
            <a:off x="6092952" y="0"/>
            <a:ext cx="6099048" cy="6858000"/>
          </a:xfrm>
          <a:prstGeom prst="rect">
            <a:avLst/>
          </a:prstGeom>
        </p:spPr>
      </p:pic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8D7E9">
              <a:alpha val="69804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0239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6427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2A12FDC-B48C-431E-A4D3-8CED893DD938}"/>
              </a:ext>
            </a:extLst>
          </p:cNvPr>
          <p:cNvPicPr>
            <a:picLocks/>
          </p:cNvPicPr>
          <p:nvPr userDrawn="1"/>
        </p:nvPicPr>
        <p:blipFill rotWithShape="1">
          <a:blip r:embed="rId12"/>
          <a:srcRect r="64207"/>
          <a:stretch/>
        </p:blipFill>
        <p:spPr>
          <a:xfrm>
            <a:off x="7830312" y="0"/>
            <a:ext cx="4361688" cy="6858000"/>
          </a:xfrm>
          <a:prstGeom prst="rect">
            <a:avLst/>
          </a:prstGeom>
        </p:spPr>
      </p:pic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8D7E9">
              <a:alpha val="69804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4702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5260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9B8532F-5223-4F89-9E28-BE30D2CD1AF0}"/>
              </a:ext>
            </a:extLst>
          </p:cNvPr>
          <p:cNvPicPr>
            <a:picLocks/>
          </p:cNvPicPr>
          <p:nvPr userDrawn="1"/>
        </p:nvPicPr>
        <p:blipFill rotWithShape="1">
          <a:blip r:embed="rId12"/>
          <a:srcRect l="-1" r="72013"/>
          <a:stretch/>
        </p:blipFill>
        <p:spPr>
          <a:xfrm>
            <a:off x="8781416" y="0"/>
            <a:ext cx="3410584" cy="6858000"/>
          </a:xfrm>
          <a:prstGeom prst="rect">
            <a:avLst/>
          </a:prstGeom>
        </p:spPr>
      </p:pic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8D7E9">
              <a:alpha val="69804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91163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5556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0CBFB43-6E68-4481-8CBF-DE0D97E7DE2B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4B0014-8D6F-462E-BE48-EBE20027BD7B}"/>
              </a:ext>
            </a:extLst>
          </p:cNvPr>
          <p:cNvCxnSpPr/>
          <p:nvPr userDrawn="1"/>
        </p:nvCxnSpPr>
        <p:spPr>
          <a:xfrm>
            <a:off x="554736" y="1191431"/>
            <a:ext cx="9861550" cy="0"/>
          </a:xfrm>
          <a:prstGeom prst="line">
            <a:avLst/>
          </a:prstGeom>
          <a:noFill/>
          <a:ln w="222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12752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9799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3476E56D-DFD2-4053-B28B-4D320AAC58F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73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1D4E-0C52-9549-A307-EA9F849D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05C4-B336-824B-ACE5-062736CC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6282-EADC-0747-8B85-7D0452F7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E3FE-72A3-974A-8BB2-4C3F04F88C3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4840E-F84D-0247-9CFF-6EF55F8A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E01A5-A50E-2F4A-A18E-79532632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DD-150B-CA42-9451-D3B65FFEF6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1A090BB-8EE8-D4F4-A832-AEC303386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604" y="6097905"/>
            <a:ext cx="3200400" cy="7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1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5543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9DAEA-1E79-42B5-818A-B9AD12C92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67042" y="3133319"/>
            <a:ext cx="365791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0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0683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8CB5E559-A04D-44B4-AA30-35BD200948A4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Light">
            <a:extLst>
              <a:ext uri="{FF2B5EF4-FFF2-40B4-BE49-F238E27FC236}">
                <a16:creationId xmlns:a16="http://schemas.microsoft.com/office/drawing/2014/main" id="{0F3EED96-5411-41E9-988A-6EFF7A0E970E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8D7E9">
              <a:alpha val="69804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63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204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28136" y="172212"/>
            <a:ext cx="7918704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6281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6281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8CB5E559-A04D-44B4-AA30-35BD200948A4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36281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Light">
            <a:extLst>
              <a:ext uri="{FF2B5EF4-FFF2-40B4-BE49-F238E27FC236}">
                <a16:creationId xmlns:a16="http://schemas.microsoft.com/office/drawing/2014/main" id="{0F3EED96-5411-41E9-988A-6EFF7A0E970E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E8D7E9">
              <a:alpha val="69804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27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7829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0CBFB43-6E68-4481-8CBF-DE0D97E7DE2B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4B0014-8D6F-462E-BE48-EBE20027BD7B}"/>
              </a:ext>
            </a:extLst>
          </p:cNvPr>
          <p:cNvCxnSpPr>
            <a:cxnSpLocks/>
          </p:cNvCxnSpPr>
          <p:nvPr userDrawn="1"/>
        </p:nvCxnSpPr>
        <p:spPr>
          <a:xfrm>
            <a:off x="554736" y="1191431"/>
            <a:ext cx="11082528" cy="0"/>
          </a:xfrm>
          <a:prstGeom prst="line">
            <a:avLst/>
          </a:prstGeom>
          <a:noFill/>
          <a:ln w="222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8243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810701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1B5FFC2-E445-44A0-ABCF-D9782E720E4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09FA0F0F-060A-4970-8802-C92ACBB77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33260" y="228910"/>
            <a:ext cx="11725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/>
              <a:t>Click to edit Master title style</a:t>
            </a:r>
            <a:endParaRPr lang="x-none" noProof="0" dirty="0"/>
          </a:p>
        </p:txBody>
      </p:sp>
    </p:spTree>
    <p:extLst>
      <p:ext uri="{BB962C8B-B14F-4D97-AF65-F5344CB8AC3E}">
        <p14:creationId xmlns:p14="http://schemas.microsoft.com/office/powerpoint/2010/main" val="64187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r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47FE24-985E-B148-BBE2-257A1AD5DABF}"/>
              </a:ext>
            </a:extLst>
          </p:cNvPr>
          <p:cNvCxnSpPr>
            <a:cxnSpLocks/>
          </p:cNvCxnSpPr>
          <p:nvPr userDrawn="1"/>
        </p:nvCxnSpPr>
        <p:spPr>
          <a:xfrm>
            <a:off x="565688" y="1171245"/>
            <a:ext cx="1107353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84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 Pattern.jpg">
            <a:extLst>
              <a:ext uri="{FF2B5EF4-FFF2-40B4-BE49-F238E27FC236}">
                <a16:creationId xmlns:a16="http://schemas.microsoft.com/office/drawing/2014/main" id="{854E3C3F-8519-478C-9142-5AA568E8F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2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8800" y="13470"/>
            <a:ext cx="10972800" cy="858753"/>
          </a:xfrm>
        </p:spPr>
        <p:txBody>
          <a:bodyPr/>
          <a:lstStyle>
            <a:lvl1pPr>
              <a:defRPr sz="2400" b="1">
                <a:solidFill>
                  <a:srgbClr val="D700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7539" y="1143000"/>
            <a:ext cx="10972800" cy="2819400"/>
          </a:xfrm>
        </p:spPr>
        <p:txBody>
          <a:bodyPr/>
          <a:lstStyle>
            <a:lvl1pPr marL="0" indent="0">
              <a:buNone/>
              <a:defRPr sz="1800">
                <a:solidFill>
                  <a:srgbClr val="A25EB5"/>
                </a:solidFill>
              </a:defRPr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672F9A9-09DB-42E9-92E8-CBBE88E3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62E0292-FA0F-422D-9E4F-78F888AC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ver Page Plai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0"/>
            <a:ext cx="1524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D28612-05DB-41E1-AEF8-BA3BAD846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25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7F4CE716-02BF-4AAB-9BD6-D10A3DD74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566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3B838A7-95BB-6544-AD8E-4F75FDB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685801"/>
            <a:ext cx="11175012" cy="9144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C7AA12-D2B6-E549-8EE4-91B03C88A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40" y="1600200"/>
            <a:ext cx="11178032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448E69-06D1-1C41-9F58-BF76A0682A19}"/>
              </a:ext>
            </a:extLst>
          </p:cNvPr>
          <p:cNvCxnSpPr/>
          <p:nvPr userDrawn="1"/>
        </p:nvCxnSpPr>
        <p:spPr>
          <a:xfrm>
            <a:off x="0" y="6538912"/>
            <a:ext cx="487680" cy="0"/>
          </a:xfrm>
          <a:prstGeom prst="line">
            <a:avLst/>
          </a:prstGeom>
          <a:ln w="12700">
            <a:solidFill>
              <a:srgbClr val="009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2781A8C-9DD5-4A33-B5D0-6726D3DED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3" y="6259784"/>
            <a:ext cx="3292071" cy="4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47FE24-985E-B148-BBE2-257A1AD5DABF}"/>
              </a:ext>
            </a:extLst>
          </p:cNvPr>
          <p:cNvCxnSpPr>
            <a:cxnSpLocks/>
          </p:cNvCxnSpPr>
          <p:nvPr userDrawn="1"/>
        </p:nvCxnSpPr>
        <p:spPr>
          <a:xfrm>
            <a:off x="565688" y="1171245"/>
            <a:ext cx="1107353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830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3758" y="2265183"/>
            <a:ext cx="8974242" cy="15753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516" y="3937012"/>
            <a:ext cx="7404976" cy="9727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presentation subtitle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731118" y="5016447"/>
            <a:ext cx="6934371" cy="44963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87695" indent="0">
              <a:buNone/>
              <a:defRPr/>
            </a:lvl2pPr>
            <a:lvl3pPr marL="975390" indent="0">
              <a:buNone/>
              <a:defRPr/>
            </a:lvl3pPr>
            <a:lvl4pPr marL="1463085" indent="0">
              <a:buNone/>
              <a:defRPr/>
            </a:lvl4pPr>
            <a:lvl5pPr marL="1950781" indent="0">
              <a:buNone/>
              <a:defRPr/>
            </a:lvl5pPr>
          </a:lstStyle>
          <a:p>
            <a:pPr lvl="0"/>
            <a:r>
              <a:rPr lang="en-US" dirty="0"/>
              <a:t>Insert presenter first name / last name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739316" y="5566501"/>
            <a:ext cx="6939069" cy="344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presenter title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153114" y="6236172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fld id="{8BF2FE6E-2366-7F44-966B-CD00B3356587}" type="datetime1">
              <a:rPr lang="en-US" smtClean="0"/>
              <a:t>4/25/18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3758" y="2265183"/>
            <a:ext cx="8974242" cy="15753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516" y="3937012"/>
            <a:ext cx="7404976" cy="9727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presentation subtitle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731118" y="5016447"/>
            <a:ext cx="6934371" cy="44963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87695" indent="0">
              <a:buNone/>
              <a:defRPr/>
            </a:lvl2pPr>
            <a:lvl3pPr marL="975390" indent="0">
              <a:buNone/>
              <a:defRPr/>
            </a:lvl3pPr>
            <a:lvl4pPr marL="1463085" indent="0">
              <a:buNone/>
              <a:defRPr/>
            </a:lvl4pPr>
            <a:lvl5pPr marL="1950781" indent="0">
              <a:buNone/>
              <a:defRPr/>
            </a:lvl5pPr>
          </a:lstStyle>
          <a:p>
            <a:pPr lvl="0"/>
            <a:r>
              <a:rPr lang="en-US" dirty="0"/>
              <a:t>Insert presenter first name / last name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739316" y="5566501"/>
            <a:ext cx="6939069" cy="344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presenter title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153114" y="6236172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fld id="{8BF2FE6E-2366-7F44-966B-CD00B3356587}" type="datetime1">
              <a:rPr lang="en-US" smtClean="0"/>
              <a:t>4/25/18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ver Page Plai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0"/>
            <a:ext cx="1524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C347681-7B05-4618-822E-49991C2F9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18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0682AC-B1EF-4FB7-A9C9-43144BDC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34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36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ver Page Plai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0"/>
            <a:ext cx="1524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D28612-05DB-41E1-AEF8-BA3BAD846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32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7F4CE716-02BF-4AAB-9BD6-D10A3DD74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797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47FE24-985E-B148-BBE2-257A1AD5DABF}"/>
              </a:ext>
            </a:extLst>
          </p:cNvPr>
          <p:cNvCxnSpPr/>
          <p:nvPr userDrawn="1"/>
        </p:nvCxnSpPr>
        <p:spPr>
          <a:xfrm>
            <a:off x="1165225" y="1128713"/>
            <a:ext cx="98615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B91E-63A5-AF46-6F85-C0DC74474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85B59-AE1A-9F5B-9BD1-1B273B2E9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8E876-860B-96FC-BB9A-20C849F4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BB43-4C49-4DF1-A010-625F6AE26FF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0B61D-D597-8650-49AE-DB7C5E9D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54CE-2209-3FFB-52EF-66B001E7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9A62-6706-431D-9B22-39470413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0682AC-B1EF-4FB7-A9C9-43144BDC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6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9567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503F32-6A7E-461F-AEE7-34A2DACA2EB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3048"/>
            <a:ext cx="12192000" cy="6864096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232603" y="5622375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232603" y="5098258"/>
            <a:ext cx="9726795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400" b="1" cap="all" baseline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232603" y="2474893"/>
            <a:ext cx="9726795" cy="1908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6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1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0698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5549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0517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4072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ags" Target="../tags/tag5.xml"/><Relationship Id="rId39" Type="http://schemas.openxmlformats.org/officeDocument/2006/relationships/tags" Target="../tags/tag18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3.xml"/><Relationship Id="rId34" Type="http://schemas.openxmlformats.org/officeDocument/2006/relationships/tags" Target="../tags/tag13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ags" Target="../tags/tag4.xml"/><Relationship Id="rId33" Type="http://schemas.openxmlformats.org/officeDocument/2006/relationships/tags" Target="../tags/tag12.xml"/><Relationship Id="rId38" Type="http://schemas.openxmlformats.org/officeDocument/2006/relationships/tags" Target="../tags/tag17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tags" Target="../tags/tag8.xml"/><Relationship Id="rId41" Type="http://schemas.openxmlformats.org/officeDocument/2006/relationships/tags" Target="../tags/tag2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ags" Target="../tags/tag3.xml"/><Relationship Id="rId32" Type="http://schemas.openxmlformats.org/officeDocument/2006/relationships/tags" Target="../tags/tag11.xml"/><Relationship Id="rId37" Type="http://schemas.openxmlformats.org/officeDocument/2006/relationships/tags" Target="../tags/tag16.xml"/><Relationship Id="rId40" Type="http://schemas.openxmlformats.org/officeDocument/2006/relationships/tags" Target="../tags/tag19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36" Type="http://schemas.openxmlformats.org/officeDocument/2006/relationships/tags" Target="../tags/tag15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ags" Target="../tags/tag10.xml"/><Relationship Id="rId44" Type="http://schemas.openxmlformats.org/officeDocument/2006/relationships/image" Target="../media/image6.jp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1.xml"/><Relationship Id="rId27" Type="http://schemas.openxmlformats.org/officeDocument/2006/relationships/tags" Target="../tags/tag6.xml"/><Relationship Id="rId30" Type="http://schemas.openxmlformats.org/officeDocument/2006/relationships/tags" Target="../tags/tag9.xml"/><Relationship Id="rId35" Type="http://schemas.openxmlformats.org/officeDocument/2006/relationships/tags" Target="../tags/tag14.xml"/><Relationship Id="rId43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2D661-5E97-7444-944A-A772377D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D434-0AC4-3342-919A-4A098BED3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E0726-BE6C-5B45-B622-49730F31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AD0E-33D8-3146-A725-F673CD75E33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DF2C-C873-954E-A7D1-30FFC254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A45E-157A-EB48-B64D-7A05838A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A86F-70ED-A24F-9394-D862D9FF5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2" r:id="rId2"/>
    <p:sldLayoutId id="21474837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566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1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334FB-4668-DB46-82CD-E9376857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A1E4B-A801-F94C-AE45-BF511E45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C2D5C-5F30-D048-AFD0-EDC6B0A75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DB91-67BC-4B46-B9E8-5426E814BA4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7557F-587B-1540-A09F-C254E3FAB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9A79-333F-064B-BD4B-FE312313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9A85-3F4A-594B-92A8-D0EB92A4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48" r:id="rId2"/>
    <p:sldLayoutId id="21474837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286926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413" imgH="416" progId="TCLayout.ActiveDocument.1">
                  <p:embed/>
                </p:oleObj>
              </mc:Choice>
              <mc:Fallback>
                <p:oleObj name="think-cell Slide" r:id="rId4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A88D1BF-4426-45D0-AEB1-5A90DAC3BF40}"/>
              </a:ext>
            </a:extLst>
          </p:cNvPr>
          <p:cNvPicPr>
            <a:picLocks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F8CE667-946B-45B8-8D89-80D64AEE385B}"/>
              </a:ext>
            </a:extLst>
          </p:cNvPr>
          <p:cNvCxnSpPr>
            <a:cxnSpLocks/>
          </p:cNvCxnSpPr>
          <p:nvPr userDrawn="1"/>
        </p:nvCxnSpPr>
        <p:spPr>
          <a:xfrm>
            <a:off x="554736" y="1191431"/>
            <a:ext cx="11082528" cy="0"/>
          </a:xfrm>
          <a:prstGeom prst="line">
            <a:avLst/>
          </a:prstGeom>
          <a:noFill/>
          <a:ln w="22225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4736" y="634952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48633"/>
            <a:ext cx="381515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375743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6080BE09-D2B7-4F7A-BCE9-19CE1A16E05F}"/>
              </a:ext>
            </a:extLst>
          </p:cNvPr>
          <p:cNvGrpSpPr/>
          <p:nvPr userDrawn="1"/>
        </p:nvGrpSpPr>
        <p:grpSpPr>
          <a:xfrm>
            <a:off x="10317304" y="3141573"/>
            <a:ext cx="1393698" cy="958286"/>
            <a:chOff x="10162879" y="3243772"/>
            <a:chExt cx="1393698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1FB395BF-08AD-46F1-B63B-07EA8DE1FDB1}"/>
                </a:ext>
              </a:extLst>
            </p:cNvPr>
            <p:cNvSpPr txBox="1"/>
            <p:nvPr userDrawn="1"/>
          </p:nvSpPr>
          <p:spPr>
            <a:xfrm>
              <a:off x="10886522" y="324377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9BE3672-379A-4050-96D5-F72AF5214DF9}"/>
                </a:ext>
              </a:extLst>
            </p:cNvPr>
            <p:cNvSpPr txBox="1"/>
            <p:nvPr userDrawn="1"/>
          </p:nvSpPr>
          <p:spPr>
            <a:xfrm>
              <a:off x="10886522" y="3615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78EBF70-DECB-4A4A-B39C-9E410DA3C968}"/>
                </a:ext>
              </a:extLst>
            </p:cNvPr>
            <p:cNvSpPr txBox="1"/>
            <p:nvPr userDrawn="1"/>
          </p:nvSpPr>
          <p:spPr>
            <a:xfrm>
              <a:off x="10886522" y="398661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8C3BEC83-BE5E-426D-A653-8A3F91829E4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D47067F8-FB76-484B-9F70-BFB5E6C6367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C59A4B0B-21A8-4612-913F-5700D3D1CBB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584C4FF1-27E7-46DE-B217-E9998BF30898}"/>
              </a:ext>
            </a:extLst>
          </p:cNvPr>
          <p:cNvGrpSpPr/>
          <p:nvPr userDrawn="1"/>
        </p:nvGrpSpPr>
        <p:grpSpPr>
          <a:xfrm>
            <a:off x="10688315" y="1337089"/>
            <a:ext cx="1022687" cy="1731859"/>
            <a:chOff x="7723680" y="1702457"/>
            <a:chExt cx="1022687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B0E4781F-5E7C-4F41-B65A-05D7F23D6BC3}"/>
                </a:ext>
              </a:extLst>
            </p:cNvPr>
            <p:cNvSpPr txBox="1"/>
            <p:nvPr/>
          </p:nvSpPr>
          <p:spPr>
            <a:xfrm>
              <a:off x="8076312" y="1709816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10EF596A-E91E-4A02-8EF5-D0E638776936}"/>
                </a:ext>
              </a:extLst>
            </p:cNvPr>
            <p:cNvSpPr txBox="1"/>
            <p:nvPr/>
          </p:nvSpPr>
          <p:spPr>
            <a:xfrm>
              <a:off x="8076312" y="2085275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CBADA45-8F04-4CCF-AD17-4DAB27DE5148}"/>
                </a:ext>
              </a:extLst>
            </p:cNvPr>
            <p:cNvSpPr txBox="1"/>
            <p:nvPr/>
          </p:nvSpPr>
          <p:spPr>
            <a:xfrm>
              <a:off x="8076312" y="246073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2C8E3F23-9882-405B-8077-47CB1FA40519}"/>
                </a:ext>
              </a:extLst>
            </p:cNvPr>
            <p:cNvSpPr txBox="1"/>
            <p:nvPr/>
          </p:nvSpPr>
          <p:spPr>
            <a:xfrm>
              <a:off x="8076312" y="2836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98D56AD3-0F21-4D77-974F-6EB9F670156C}"/>
                </a:ext>
              </a:extLst>
            </p:cNvPr>
            <p:cNvSpPr txBox="1"/>
            <p:nvPr/>
          </p:nvSpPr>
          <p:spPr>
            <a:xfrm>
              <a:off x="8076312" y="321165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7B899836-2491-4600-845A-A1912D11AA75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66FFB78-FDED-47C2-9B33-6C3D8FCEF506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6D57D4AE-B857-4124-829F-7296556D3C28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E42C9D7C-8619-40EE-B4FF-11FD0CB82A94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DC34BC7-9829-4D5A-AB09-A28258BE821B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50BD0A47-F7CF-4507-9B54-88878C829B9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5320783-D70F-40EF-97AD-434466C94482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A261BD72-3C68-4CD0-981D-5B3BB2E0C6E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556C777D-752D-41BA-86F4-5C7A3EDFA88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910AFD7-7B2C-44F9-9035-356E45FC13E2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D1661F-FF9C-48E7-875F-E3C635379BA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CCB938ED-C584-4B87-993B-D0718117021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BB3F6FCC-22A3-4FDD-9A5F-D8047599BC37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D0C7007-5E1E-4053-8EFA-EE9D1F61DA3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D1F4A3B1-B05A-4050-9831-1B7CB33870C5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D77F71FF-A0BB-4235-8086-A2F908D0CE9F}"/>
              </a:ext>
            </a:extLst>
          </p:cNvPr>
          <p:cNvGrpSpPr/>
          <p:nvPr userDrawn="1"/>
        </p:nvGrpSpPr>
        <p:grpSpPr>
          <a:xfrm>
            <a:off x="10714801" y="4573216"/>
            <a:ext cx="996201" cy="1717282"/>
            <a:chOff x="10652400" y="4322824"/>
            <a:chExt cx="996201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5BAB0B0-737F-4478-BF7A-4E6431CB0BB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0A94FBAB-5943-459B-9652-B40023E93BCA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01B2289-F9C2-4029-BF4A-4A276E589977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393D4FC1-B35E-44C4-B162-BEA1CF484C06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1D03FD96-ECE4-4901-AF94-0D6A74CC4E9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F89C75EC-E103-412A-99A0-5B19B0F6C618}"/>
                </a:ext>
              </a:extLst>
            </p:cNvPr>
            <p:cNvSpPr txBox="1"/>
            <p:nvPr/>
          </p:nvSpPr>
          <p:spPr>
            <a:xfrm>
              <a:off x="10978546" y="432282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BE8BE884-9A7D-4122-AB41-2C42646EE7CF}"/>
                </a:ext>
              </a:extLst>
            </p:cNvPr>
            <p:cNvSpPr txBox="1"/>
            <p:nvPr/>
          </p:nvSpPr>
          <p:spPr>
            <a:xfrm>
              <a:off x="10978546" y="470232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E1127F69-3DBA-4DD5-8C65-9BDF22D816AA}"/>
                </a:ext>
              </a:extLst>
            </p:cNvPr>
            <p:cNvSpPr txBox="1"/>
            <p:nvPr/>
          </p:nvSpPr>
          <p:spPr>
            <a:xfrm>
              <a:off x="10978546" y="5081820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484F886-288A-4C32-B794-DD339B08ADAC}"/>
                </a:ext>
              </a:extLst>
            </p:cNvPr>
            <p:cNvSpPr txBox="1"/>
            <p:nvPr/>
          </p:nvSpPr>
          <p:spPr>
            <a:xfrm>
              <a:off x="10978546" y="5453241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32D51E3B-CFE1-4A69-86E6-184347C7DBB9}"/>
                </a:ext>
              </a:extLst>
            </p:cNvPr>
            <p:cNvSpPr txBox="1"/>
            <p:nvPr/>
          </p:nvSpPr>
          <p:spPr>
            <a:xfrm>
              <a:off x="10978545" y="582466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9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46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566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2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334FB-4668-DB46-82CD-E9376857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A1E4B-A801-F94C-AE45-BF511E45E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C2D5C-5F30-D048-AFD0-EDC6B0A75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DB91-67BC-4B46-B9E8-5426E814BA4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7557F-587B-1540-A09F-C254E3FAB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9A79-333F-064B-BD4B-FE312313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9A85-3F4A-594B-92A8-D0EB92A4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2D661-5E97-7444-944A-A772377D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D434-0AC4-3342-919A-4A098BED3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E0726-BE6C-5B45-B622-49730F31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AD0E-33D8-3146-A725-F673CD75E33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DF2C-C873-954E-A7D1-30FFC254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A45E-157A-EB48-B64D-7A05838A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A86F-70ED-A24F-9394-D862D9FF5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561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2D661-5E97-7444-944A-A772377D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D434-0AC4-3342-919A-4A098BED3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E0726-BE6C-5B45-B622-49730F31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AD0E-33D8-3146-A725-F673CD75E33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DF2C-C873-954E-A7D1-30FFC254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A45E-157A-EB48-B64D-7A05838A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A86F-70ED-A24F-9394-D862D9FF5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2D661-5E97-7444-944A-A772377D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D434-0AC4-3342-919A-4A098BED3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E0726-BE6C-5B45-B622-49730F31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AD0E-33D8-3146-A725-F673CD75E33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DF2C-C873-954E-A7D1-30FFC254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1A45E-157A-EB48-B64D-7A05838A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A86F-70ED-A24F-9394-D862D9FF5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566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9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72AC-2397-564B-B856-989929A95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1" y="4387290"/>
            <a:ext cx="11555604" cy="1849762"/>
          </a:xfrm>
        </p:spPr>
        <p:txBody>
          <a:bodyPr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Evolution of Home-Based Care: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3600" i="1" dirty="0">
                <a:latin typeface="Century Gothic" panose="020B0502020202020204" pitchFamily="34" charset="0"/>
              </a:rPr>
              <a:t>Remote Patient Monitoring and Hospital at Home</a:t>
            </a:r>
            <a:br>
              <a:rPr lang="en-US" sz="4400" i="1" dirty="0">
                <a:latin typeface="Century Gothic" panose="020B0502020202020204" pitchFamily="34" charset="0"/>
              </a:rPr>
            </a:br>
            <a:br>
              <a:rPr lang="en-US" sz="4400" i="1" dirty="0">
                <a:latin typeface="Century Gothic" panose="020B0502020202020204" pitchFamily="34" charset="0"/>
              </a:rPr>
            </a:br>
            <a:br>
              <a:rPr lang="en-US" sz="4400" i="1" dirty="0">
                <a:latin typeface="Century Gothic" panose="020B0502020202020204" pitchFamily="34" charset="0"/>
              </a:rPr>
            </a:br>
            <a:r>
              <a:rPr lang="en-US" sz="2400" i="1" dirty="0">
                <a:latin typeface="Century Gothic" panose="020B0502020202020204" pitchFamily="34" charset="0"/>
              </a:rPr>
              <a:t>Troy Powell</a:t>
            </a:r>
            <a:br>
              <a:rPr lang="en-US" sz="2400" i="1" dirty="0">
                <a:latin typeface="Century Gothic" panose="020B0502020202020204" pitchFamily="34" charset="0"/>
              </a:rPr>
            </a:br>
            <a:r>
              <a:rPr lang="en-US" sz="2400" i="1" dirty="0">
                <a:latin typeface="Century Gothic" panose="020B0502020202020204" pitchFamily="34" charset="0"/>
              </a:rPr>
              <a:t>Regional President</a:t>
            </a:r>
            <a:br>
              <a:rPr lang="en-US" sz="2400" i="1" dirty="0">
                <a:latin typeface="Century Gothic" panose="020B0502020202020204" pitchFamily="34" charset="0"/>
              </a:rPr>
            </a:br>
            <a:r>
              <a:rPr lang="en-US" sz="2400" i="1" dirty="0">
                <a:latin typeface="Century Gothic" panose="020B0502020202020204" pitchFamily="34" charset="0"/>
              </a:rPr>
              <a:t>Roper St. Francis Healthcare</a:t>
            </a:r>
            <a:br>
              <a:rPr lang="en-US" sz="4400" i="1" dirty="0">
                <a:latin typeface="Century Gothic" panose="020B0502020202020204" pitchFamily="34" charset="0"/>
              </a:rPr>
            </a:br>
            <a:endParaRPr lang="en-US" sz="2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58C0-8991-4910-96F3-6DEE2A67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H@H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7D0884C-1AB0-4000-ABC2-24729225D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685946"/>
              </p:ext>
            </p:extLst>
          </p:nvPr>
        </p:nvGraphicFramePr>
        <p:xfrm>
          <a:off x="493986" y="1468273"/>
          <a:ext cx="1122504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43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6AA4-2FC9-C7C1-AB5E-CC763965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RPM and H@H?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41DE7-8FBF-2A06-1F0F-01181A26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34" y="1694928"/>
            <a:ext cx="4372283" cy="4351338"/>
          </a:xfrm>
          <a:ln w="254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u="sng" dirty="0"/>
              <a:t>Remote Patient Monitoring</a:t>
            </a:r>
          </a:p>
          <a:p>
            <a:r>
              <a:rPr lang="en-US" sz="2400" dirty="0"/>
              <a:t>Leverages technology to more closely manage health risks.</a:t>
            </a:r>
          </a:p>
          <a:p>
            <a:r>
              <a:rPr lang="en-US" sz="2400" dirty="0"/>
              <a:t>Various biometric devices can be deployed into the patient’s home.  Data is collected and transmitted back to the provider allowing real-time intervention.</a:t>
            </a:r>
          </a:p>
          <a:p>
            <a:r>
              <a:rPr lang="en-US" sz="2400" dirty="0"/>
              <a:t>Used primarily in outpatient chronic care management and post hospitalization.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80B5E2-9EFF-9C68-B2A4-05C99B93FB50}"/>
              </a:ext>
            </a:extLst>
          </p:cNvPr>
          <p:cNvSpPr txBox="1">
            <a:spLocks/>
          </p:cNvSpPr>
          <p:nvPr/>
        </p:nvSpPr>
        <p:spPr>
          <a:xfrm>
            <a:off x="7003701" y="1690688"/>
            <a:ext cx="4722364" cy="435133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u="sng" dirty="0"/>
              <a:t>Hospital at Home</a:t>
            </a:r>
          </a:p>
          <a:p>
            <a:r>
              <a:rPr lang="en-US" sz="2400" dirty="0"/>
              <a:t>Builds upon the RPM platform and allows hospitals to provide inpatient level care inside a patient’s home.  </a:t>
            </a:r>
          </a:p>
          <a:p>
            <a:r>
              <a:rPr lang="en-US" sz="2400" dirty="0"/>
              <a:t>In addition to 24/7 biometric oversight, the care team goes into the patient’s home allowing them to stay in their environment while reducing the risks of complications associated with inpatient care.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0CE8E89-E29E-9BEA-7F4C-365CD24E2EEF}"/>
              </a:ext>
            </a:extLst>
          </p:cNvPr>
          <p:cNvSpPr/>
          <p:nvPr/>
        </p:nvSpPr>
        <p:spPr>
          <a:xfrm>
            <a:off x="5215530" y="2442671"/>
            <a:ext cx="1650187" cy="284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53DC637-4700-A300-E6CA-2FFD2537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03" y="2474893"/>
            <a:ext cx="9726795" cy="1908215"/>
          </a:xfrm>
        </p:spPr>
        <p:txBody>
          <a:bodyPr/>
          <a:lstStyle/>
          <a:p>
            <a:r>
              <a:rPr lang="en-US" dirty="0"/>
              <a:t>Remote Patient Monitoring</a:t>
            </a:r>
          </a:p>
        </p:txBody>
      </p:sp>
    </p:spTree>
    <p:extLst>
      <p:ext uri="{BB962C8B-B14F-4D97-AF65-F5344CB8AC3E}">
        <p14:creationId xmlns:p14="http://schemas.microsoft.com/office/powerpoint/2010/main" val="301536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3732-8552-4981-ACB8-EDC75AF1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365125"/>
            <a:ext cx="10515600" cy="1325563"/>
          </a:xfrm>
        </p:spPr>
        <p:txBody>
          <a:bodyPr/>
          <a:lstStyle/>
          <a:p>
            <a:r>
              <a:rPr lang="en-US" dirty="0"/>
              <a:t>RPM at Roper St. Francis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78EEE-30BE-4039-821D-B648BF6F1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2106410"/>
            <a:ext cx="5960181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dirty="0"/>
              <a:t>Peripherals monitor oxygen saturations, blood pressure, heart rate, blood glucose, temperature and weight.  Patient adherence to technology averages 85% compliance.</a:t>
            </a:r>
          </a:p>
          <a:p>
            <a:pPr algn="just"/>
            <a:r>
              <a:rPr lang="en-US" sz="2600" dirty="0"/>
              <a:t>Supports hospital discharges, chronic care clinics and primary care practices to ensure safe transition to home and reduce hospital readmissions.</a:t>
            </a:r>
          </a:p>
          <a:p>
            <a:pPr algn="just"/>
            <a:r>
              <a:rPr lang="en-US" sz="2600" dirty="0"/>
              <a:t>Patient data is monitored 5 days per week during normal business hours.</a:t>
            </a:r>
          </a:p>
          <a:p>
            <a:pPr algn="just"/>
            <a:r>
              <a:rPr lang="en-US" sz="2600" dirty="0"/>
              <a:t>RPM supported patients demonstrated 12.5% an 7.1% lower readmission rates at 30 and 60 days respectively compared to the non-RPM cohort.  </a:t>
            </a:r>
          </a:p>
        </p:txBody>
      </p:sp>
      <p:pic>
        <p:nvPicPr>
          <p:cNvPr id="1026" name="Picture 2" descr="Remote Patient Monitoring | Rimidi">
            <a:extLst>
              <a:ext uri="{FF2B5EF4-FFF2-40B4-BE49-F238E27FC236}">
                <a16:creationId xmlns:a16="http://schemas.microsoft.com/office/drawing/2014/main" id="{3B5DC2CF-0650-4299-8912-FFDE2903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11" y="2462996"/>
            <a:ext cx="5290392" cy="30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7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426EA-6EFD-836A-AAFE-D8223569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03" y="2951947"/>
            <a:ext cx="9726795" cy="954107"/>
          </a:xfrm>
        </p:spPr>
        <p:txBody>
          <a:bodyPr/>
          <a:lstStyle/>
          <a:p>
            <a:r>
              <a:rPr lang="en-US" dirty="0"/>
              <a:t>Hospital at Home</a:t>
            </a:r>
          </a:p>
        </p:txBody>
      </p:sp>
    </p:spTree>
    <p:extLst>
      <p:ext uri="{BB962C8B-B14F-4D97-AF65-F5344CB8AC3E}">
        <p14:creationId xmlns:p14="http://schemas.microsoft.com/office/powerpoint/2010/main" val="84629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6EA233-A783-BA48-BC4B-107A17BE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39" y="222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H@H at Roper St. Francis Healthcare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A84D0C-4609-DAF8-8895-F63ACEB5A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630631"/>
              </p:ext>
            </p:extLst>
          </p:nvPr>
        </p:nvGraphicFramePr>
        <p:xfrm>
          <a:off x="503339" y="1123877"/>
          <a:ext cx="11325138" cy="287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77EBEF-764A-C251-D338-0228E103D55F}"/>
              </a:ext>
            </a:extLst>
          </p:cNvPr>
          <p:cNvSpPr txBox="1"/>
          <p:nvPr/>
        </p:nvSpPr>
        <p:spPr>
          <a:xfrm>
            <a:off x="503340" y="3677211"/>
            <a:ext cx="11325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i="0" baseline="0" dirty="0"/>
              <a:t>Designed for patients who need inpatient level of care and are deemed medically stable and socially supported to have hospital level care provided in their own homes.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Most common conditions supported are chronic conditions that are prone to hospital readmission (CHF, pneumonia, cellulitis, COPD).  Expanding to post surgical care to allow patients to return home more quickly.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Patients can be admitted directly to the program or as a continuation of their hospital course.  </a:t>
            </a:r>
          </a:p>
        </p:txBody>
      </p:sp>
    </p:spTree>
    <p:extLst>
      <p:ext uri="{BB962C8B-B14F-4D97-AF65-F5344CB8AC3E}">
        <p14:creationId xmlns:p14="http://schemas.microsoft.com/office/powerpoint/2010/main" val="102356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6EA233-A783-BA48-BC4B-107A17BE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39" y="222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H@H at Roper St. Francis Healthcare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7EBEF-764A-C251-D338-0228E103D55F}"/>
              </a:ext>
            </a:extLst>
          </p:cNvPr>
          <p:cNvSpPr txBox="1"/>
          <p:nvPr/>
        </p:nvSpPr>
        <p:spPr>
          <a:xfrm>
            <a:off x="503342" y="1548388"/>
            <a:ext cx="113251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Participation in the CMS program requires: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Defined admission criteria to ensure patient safety.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Patient must be evaluated within the ED by a physician prior to admission.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Two in person visits per day that can be completed by either a nurse or community paramedic.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Daily physician visit (virtual or in-home).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Patient must be within 30 minutes of an admitting hospital.</a:t>
            </a:r>
          </a:p>
          <a:p>
            <a:pPr lvl="1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Program provides services comparable to traditional hospitalization including: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Diagnostic Services (lab, imaging, etc.)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Dietary support/ consultation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Pharmacy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Rehabilitation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Durable Medical Equipment (DME)</a:t>
            </a:r>
          </a:p>
        </p:txBody>
      </p:sp>
    </p:spTree>
    <p:extLst>
      <p:ext uri="{BB962C8B-B14F-4D97-AF65-F5344CB8AC3E}">
        <p14:creationId xmlns:p14="http://schemas.microsoft.com/office/powerpoint/2010/main" val="411761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05D4-E0E1-4C7F-9C39-40286BD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Disrupting Traditional Care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91517CC-40FE-4731-9CC3-9E5DDC1CB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629001"/>
              </p:ext>
            </p:extLst>
          </p:nvPr>
        </p:nvGraphicFramePr>
        <p:xfrm>
          <a:off x="838200" y="164121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B5C53-4ABD-4CA7-89F9-1F322103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7DC-04A9-FF40-95A2-4CA4D2FEC7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FF48-BF1D-4666-86C5-843CC5B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Measures of Success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9E7C8B-B666-4AFC-BF27-751914125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901132"/>
              </p:ext>
            </p:extLst>
          </p:nvPr>
        </p:nvGraphicFramePr>
        <p:xfrm>
          <a:off x="609603" y="1843203"/>
          <a:ext cx="5635997" cy="376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DE88-0040-4B2E-8C71-90123FB1E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2743200" cy="263525"/>
          </a:xfrm>
        </p:spPr>
        <p:txBody>
          <a:bodyPr/>
          <a:lstStyle/>
          <a:p>
            <a:fld id="{AA7B87DC-04A9-FF40-95A2-4CA4D2FEC75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654AC-3CEF-F18E-70C1-3E5C88933AFC}"/>
              </a:ext>
            </a:extLst>
          </p:cNvPr>
          <p:cNvSpPr txBox="1"/>
          <p:nvPr/>
        </p:nvSpPr>
        <p:spPr>
          <a:xfrm>
            <a:off x="6742444" y="1732685"/>
            <a:ext cx="52854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healthcare associated infections, falls or incidences of delirium.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30-day hospital readmission rate less than 10%.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patient with a reported pressure injury.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patient length of stay of 2.45 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Cost savings and reduced service consumption compared to traditional hospitalization.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Mortality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28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.CMvdMRSaIhjOm_1Kk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Title Pag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rsfh template">
  <a:themeElements>
    <a:clrScheme name="rsfh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rsfh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rsfh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nd Conten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141414"/>
      </a:dk1>
      <a:lt1>
        <a:srgbClr val="FFFFFF"/>
      </a:lt1>
      <a:dk2>
        <a:srgbClr val="FFFFFF"/>
      </a:dk2>
      <a:lt2>
        <a:srgbClr val="FFFFFF"/>
      </a:lt2>
      <a:accent1>
        <a:srgbClr val="E22330"/>
      </a:accent1>
      <a:accent2>
        <a:srgbClr val="562751"/>
      </a:accent2>
      <a:accent3>
        <a:srgbClr val="9F5FA6"/>
      </a:accent3>
      <a:accent4>
        <a:srgbClr val="DFCAA2"/>
      </a:accent4>
      <a:accent5>
        <a:srgbClr val="E37200"/>
      </a:accent5>
      <a:accent6>
        <a:srgbClr val="9FCFD5"/>
      </a:accent6>
      <a:hlink>
        <a:srgbClr val="0000FF"/>
      </a:hlink>
      <a:folHlink>
        <a:srgbClr val="800080"/>
      </a:folHlink>
    </a:clrScheme>
    <a:fontScheme name="Custom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141414"/>
        </a:dk1>
        <a:lt1>
          <a:srgbClr val="FFFFFF"/>
        </a:lt1>
        <a:dk2>
          <a:srgbClr val="FFFFFF"/>
        </a:dk2>
        <a:lt2>
          <a:srgbClr val="FFFFFF"/>
        </a:lt2>
        <a:accent1>
          <a:srgbClr val="E22330"/>
        </a:accent1>
        <a:accent2>
          <a:srgbClr val="562751"/>
        </a:accent2>
        <a:accent3>
          <a:srgbClr val="9F5FA6"/>
        </a:accent3>
        <a:accent4>
          <a:srgbClr val="DFCAA2"/>
        </a:accent4>
        <a:accent5>
          <a:srgbClr val="E37200"/>
        </a:accent5>
        <a:accent6>
          <a:srgbClr val="9FCF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Darker Gray">
      <a:srgbClr val="434343"/>
    </a:custClr>
    <a:custClr name="Dark Teal">
      <a:srgbClr val="33657E"/>
    </a:custClr>
    <a:custClr name="Teal">
      <a:srgbClr val="63B0BB"/>
    </a:custClr>
    <a:custClr name="Blue-Gray">
      <a:srgbClr val="7095A8"/>
    </a:custClr>
    <a:custClr name="Gray">
      <a:srgbClr val="A5A5A5"/>
    </a:custClr>
    <a:custClr name="Dark Green">
      <a:srgbClr val="799900"/>
    </a:custClr>
    <a:custClr name="Lime">
      <a:srgbClr val="A3D55D"/>
    </a:custClr>
    <a:custClr name="Purple">
      <a:srgbClr val="783CE1"/>
    </a:custClr>
  </a:custClrLst>
  <a:extLst>
    <a:ext uri="{05A4C25C-085E-4340-85A3-A5531E510DB2}">
      <thm15:themeFamily xmlns:thm15="http://schemas.microsoft.com/office/thememl/2012/main" name="BO2484_OFF.potx" id="{8821C722-E246-4234-ABC6-9F1AAB35E8B7}" vid="{C226D7AB-1F38-477D-9EBB-0640E01144E6}"/>
    </a:ext>
  </a:extLst>
</a:theme>
</file>

<file path=ppt/theme/theme4.xml><?xml version="1.0" encoding="utf-8"?>
<a:theme xmlns:a="http://schemas.openxmlformats.org/drawingml/2006/main" name="9_rsfh template">
  <a:themeElements>
    <a:clrScheme name="rsfh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rsfh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rsfh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and Conten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itle Pag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 Page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itle Page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2_rsfh template">
  <a:themeElements>
    <a:clrScheme name="rsfh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rsfh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rsfh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sfh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sfh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4fc281-2ce9-4fc3-984e-c4db8d0081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228A3EB80754B9808B15E11743D83" ma:contentTypeVersion="12" ma:contentTypeDescription="Create a new document." ma:contentTypeScope="" ma:versionID="1666d4ab013a15460d61b5084ad6eb1d">
  <xsd:schema xmlns:xsd="http://www.w3.org/2001/XMLSchema" xmlns:xs="http://www.w3.org/2001/XMLSchema" xmlns:p="http://schemas.microsoft.com/office/2006/metadata/properties" xmlns:ns3="944fc281-2ce9-4fc3-984e-c4db8d0081ef" xmlns:ns4="4776bcf0-918a-45be-b752-2e071c1fda2c" targetNamespace="http://schemas.microsoft.com/office/2006/metadata/properties" ma:root="true" ma:fieldsID="2d344dd54cc3e2f4987b9e0f913a51b2" ns3:_="" ns4:_="">
    <xsd:import namespace="944fc281-2ce9-4fc3-984e-c4db8d0081ef"/>
    <xsd:import namespace="4776bcf0-918a-45be-b752-2e071c1fd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fc281-2ce9-4fc3-984e-c4db8d008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6bcf0-918a-45be-b752-2e071c1fd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D777D-C42F-4AFC-926A-1DEBB06547F8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4776bcf0-918a-45be-b752-2e071c1fda2c"/>
    <ds:schemaRef ds:uri="944fc281-2ce9-4fc3-984e-c4db8d0081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A091DF-5E62-494C-86F0-2608DAB25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4fc281-2ce9-4fc3-984e-c4db8d0081ef"/>
    <ds:schemaRef ds:uri="4776bcf0-918a-45be-b752-2e071c1fd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01864-8A26-42AC-97B2-CA24BB9DFD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8444</TotalTime>
  <Words>799</Words>
  <Application>Microsoft Office PowerPoint</Application>
  <PresentationFormat>Widescreen</PresentationFormat>
  <Paragraphs>85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Segoe UI</vt:lpstr>
      <vt:lpstr>Wingdings</vt:lpstr>
      <vt:lpstr>Title Page Design</vt:lpstr>
      <vt:lpstr>Title and Content Design</vt:lpstr>
      <vt:lpstr>1_White</vt:lpstr>
      <vt:lpstr>9_rsfh template</vt:lpstr>
      <vt:lpstr>1_Title and Content Design</vt:lpstr>
      <vt:lpstr>4_Title Page Design</vt:lpstr>
      <vt:lpstr>1_Title Page Design</vt:lpstr>
      <vt:lpstr>2_Title Page Design</vt:lpstr>
      <vt:lpstr>32_rsfh template</vt:lpstr>
      <vt:lpstr>10_rsfh template</vt:lpstr>
      <vt:lpstr>think-cell Slide</vt:lpstr>
      <vt:lpstr>Evolution of Home-Based Care: Remote Patient Monitoring and Hospital at Home   Troy Powell Regional President Roper St. Francis Healthcare </vt:lpstr>
      <vt:lpstr>What are RPM and H@H?</vt:lpstr>
      <vt:lpstr>Remote Patient Monitoring</vt:lpstr>
      <vt:lpstr>RPM at Roper St. Francis Healthcare</vt:lpstr>
      <vt:lpstr>Hospital at Home</vt:lpstr>
      <vt:lpstr>H@H at Roper St. Francis Healthcare</vt:lpstr>
      <vt:lpstr>H@H at Roper St. Francis Healthcare</vt:lpstr>
      <vt:lpstr>Disrupting Traditional Care</vt:lpstr>
      <vt:lpstr>Measures of Success</vt:lpstr>
      <vt:lpstr>The Future of H@H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 Krista D</dc:creator>
  <cp:lastModifiedBy>Powell, Troy</cp:lastModifiedBy>
  <cp:revision>177</cp:revision>
  <cp:lastPrinted>2023-11-13T20:31:33Z</cp:lastPrinted>
  <dcterms:created xsi:type="dcterms:W3CDTF">2020-09-18T18:40:38Z</dcterms:created>
  <dcterms:modified xsi:type="dcterms:W3CDTF">2023-12-05T19:30:05Z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0x0101006CA228A3EB80754B9808B15E11743D83</vt:lpwstr>
  </property>
</Properties>
</file>